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8" r:id="rId2"/>
    <p:sldId id="259" r:id="rId3"/>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66FF"/>
    <a:srgbClr val="FF00FF"/>
    <a:srgbClr val="FF6600"/>
    <a:srgbClr val="FFFF00"/>
    <a:srgbClr val="00CCFF"/>
    <a:srgbClr val="33CC33"/>
    <a:srgbClr val="FFCC00"/>
    <a:srgbClr val="00FF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5" autoAdjust="0"/>
    <p:restoredTop sz="95262" autoAdjust="0"/>
  </p:normalViewPr>
  <p:slideViewPr>
    <p:cSldViewPr snapToGrid="0">
      <p:cViewPr>
        <p:scale>
          <a:sx n="25" d="100"/>
          <a:sy n="25" d="100"/>
        </p:scale>
        <p:origin x="1834" y="14"/>
      </p:cViewPr>
      <p:guideLst>
        <p:guide orient="horz" pos="13481"/>
        <p:guide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Intenation Conference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84B61F-2A85-4C49-AB7B-87614B5B6CFE}" type="datetimeFigureOut">
              <a:rPr lang="en-US" smtClean="0"/>
              <a:t>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International Conference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71881-53BC-473F-ADFD-32609E3C5657}" type="slidenum">
              <a:rPr lang="en-US" smtClean="0"/>
              <a:t>‹#›</a:t>
            </a:fld>
            <a:endParaRPr lang="en-US"/>
          </a:p>
        </p:txBody>
      </p:sp>
    </p:spTree>
    <p:extLst>
      <p:ext uri="{BB962C8B-B14F-4D97-AF65-F5344CB8AC3E}">
        <p14:creationId xmlns:p14="http://schemas.microsoft.com/office/powerpoint/2010/main" val="10209760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Intenation Conference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9F81D-CA0B-4069-8ACB-2993BF3D79A8}" type="datetimeFigureOut">
              <a:rPr lang="en-US" smtClean="0"/>
              <a:t>1/7/2024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International Conference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824CD-00F7-4043-8BBD-10AAC4ADA7D9}" type="slidenum">
              <a:rPr lang="en-US" smtClean="0"/>
              <a:t>‹#›</a:t>
            </a:fld>
            <a:endParaRPr lang="en-US"/>
          </a:p>
        </p:txBody>
      </p:sp>
    </p:spTree>
    <p:extLst>
      <p:ext uri="{BB962C8B-B14F-4D97-AF65-F5344CB8AC3E}">
        <p14:creationId xmlns:p14="http://schemas.microsoft.com/office/powerpoint/2010/main" val="3328098634"/>
      </p:ext>
    </p:extLst>
  </p:cSld>
  <p:clrMap bg1="lt1" tx1="dk1" bg2="lt2" tx2="dk2" accent1="accent1" accent2="accent2" accent3="accent3" accent4="accent4" accent5="accent5" accent6="accent6" hlink="hlink" folHlink="folHlink"/>
  <p:hf sldNum="0" hdr="0" ftr="0" dt="0"/>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517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7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80DE26-8FB3-4DD6-B5DA-C359BE270094}"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426567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0DE26-8FB3-4DD6-B5DA-C359BE270094}"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482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0DE26-8FB3-4DD6-B5DA-C359BE270094}"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64074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0DE26-8FB3-4DD6-B5DA-C359BE270094}"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42431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0DE26-8FB3-4DD6-B5DA-C359BE270094}"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106030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80DE26-8FB3-4DD6-B5DA-C359BE270094}"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241580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80DE26-8FB3-4DD6-B5DA-C359BE270094}"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333179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80DE26-8FB3-4DD6-B5DA-C359BE270094}"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327425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DE26-8FB3-4DD6-B5DA-C359BE270094}"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20421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0580DE26-8FB3-4DD6-B5DA-C359BE270094}"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226152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0580DE26-8FB3-4DD6-B5DA-C359BE270094}"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6E034-B0F3-41FF-BA7D-1B21FB940189}" type="slidenum">
              <a:rPr lang="en-US" smtClean="0"/>
              <a:t>‹#›</a:t>
            </a:fld>
            <a:endParaRPr lang="en-US"/>
          </a:p>
        </p:txBody>
      </p:sp>
    </p:spTree>
    <p:extLst>
      <p:ext uri="{BB962C8B-B14F-4D97-AF65-F5344CB8AC3E}">
        <p14:creationId xmlns:p14="http://schemas.microsoft.com/office/powerpoint/2010/main" val="219809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0580DE26-8FB3-4DD6-B5DA-C359BE270094}" type="datetimeFigureOut">
              <a:rPr lang="en-US" smtClean="0"/>
              <a:t>1/7/2024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536E034-B0F3-41FF-BA7D-1B21FB940189}" type="slidenum">
              <a:rPr lang="en-US" smtClean="0"/>
              <a:t>‹#›</a:t>
            </a:fld>
            <a:endParaRPr lang="en-US"/>
          </a:p>
        </p:txBody>
      </p:sp>
    </p:spTree>
    <p:extLst>
      <p:ext uri="{BB962C8B-B14F-4D97-AF65-F5344CB8AC3E}">
        <p14:creationId xmlns:p14="http://schemas.microsoft.com/office/powerpoint/2010/main" val="221620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jp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16.jpg"/><Relationship Id="rId11" Type="http://schemas.openxmlformats.org/officeDocument/2006/relationships/image" Target="../media/image21.jpeg"/><Relationship Id="rId5" Type="http://schemas.openxmlformats.org/officeDocument/2006/relationships/image" Target="../media/image4.jp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nvSpPr>
        <p:spPr>
          <a:xfrm>
            <a:off x="693332" y="680591"/>
            <a:ext cx="28803600" cy="41330880"/>
          </a:xfrm>
          <a:prstGeom prst="rect">
            <a:avLst/>
          </a:prstGeom>
          <a:solidFill>
            <a:schemeClr val="accent1">
              <a:lumMod val="20000"/>
              <a:lumOff val="80000"/>
            </a:schemeClr>
          </a:solidFill>
          <a:ln>
            <a:solidFill>
              <a:schemeClr val="tx1"/>
            </a:solidFill>
          </a:ln>
        </p:spPr>
        <p:txBody>
          <a:bodyPr wrap="square" rtlCol="0">
            <a:spAutoFit/>
          </a:bodyPr>
          <a:lstStyle/>
          <a:p>
            <a:endParaRPr lang="en-US" dirty="0"/>
          </a:p>
        </p:txBody>
      </p:sp>
      <p:sp>
        <p:nvSpPr>
          <p:cNvPr id="13" name="TextBox 12"/>
          <p:cNvSpPr txBox="1"/>
          <p:nvPr/>
        </p:nvSpPr>
        <p:spPr>
          <a:xfrm>
            <a:off x="840820" y="840067"/>
            <a:ext cx="28515354" cy="3263877"/>
          </a:xfrm>
          <a:prstGeom prst="rect">
            <a:avLst/>
          </a:prstGeom>
          <a:solidFill>
            <a:srgbClr val="00B0F0"/>
          </a:solidFill>
          <a:ln>
            <a:solidFill>
              <a:schemeClr val="tx1"/>
            </a:solidFill>
          </a:ln>
        </p:spPr>
        <p:txBody>
          <a:bodyPr wrap="square" rtlCol="0">
            <a:spAutoFit/>
          </a:bodyPr>
          <a:lstStyle/>
          <a:p>
            <a:endParaRPr lang="en-US" dirty="0"/>
          </a:p>
        </p:txBody>
      </p:sp>
      <p:sp>
        <p:nvSpPr>
          <p:cNvPr id="15" name="TextBox 14"/>
          <p:cNvSpPr txBox="1"/>
          <p:nvPr/>
        </p:nvSpPr>
        <p:spPr>
          <a:xfrm>
            <a:off x="1981119" y="999410"/>
            <a:ext cx="26786442" cy="338554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a:solidFill>
                  <a:srgbClr val="C00000"/>
                </a:solidFill>
                <a:latin typeface="Times New Roman" panose="02020603050405020304" pitchFamily="18" charset="0"/>
                <a:cs typeface="Times New Roman" panose="02020603050405020304" pitchFamily="18" charset="0"/>
              </a:rPr>
              <a:t>Kathmandu University</a:t>
            </a:r>
          </a:p>
          <a:p>
            <a:pPr algn="ctr"/>
            <a:r>
              <a:rPr lang="en-US" sz="5400" b="1" dirty="0">
                <a:latin typeface="Times New Roman" panose="02020603050405020304" pitchFamily="18" charset="0"/>
                <a:cs typeface="Times New Roman" panose="02020603050405020304" pitchFamily="18" charset="0"/>
              </a:rPr>
              <a:t>School of Engineering</a:t>
            </a:r>
          </a:p>
          <a:p>
            <a:pPr algn="ctr"/>
            <a:r>
              <a:rPr lang="en-US" sz="6000" b="1" dirty="0">
                <a:solidFill>
                  <a:srgbClr val="C00000"/>
                </a:solidFill>
                <a:latin typeface="Times New Roman" panose="02020603050405020304" pitchFamily="18" charset="0"/>
                <a:cs typeface="Times New Roman" panose="02020603050405020304" pitchFamily="18" charset="0"/>
              </a:rPr>
              <a:t>Department of Civil Engineering</a:t>
            </a:r>
          </a:p>
          <a:p>
            <a:pPr algn="ct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85612" y="1123287"/>
            <a:ext cx="2857493" cy="2845384"/>
          </a:xfrm>
          <a:prstGeom prst="rect">
            <a:avLst/>
          </a:prstGeom>
        </p:spPr>
      </p:pic>
      <p:sp>
        <p:nvSpPr>
          <p:cNvPr id="66" name="TextBox 65"/>
          <p:cNvSpPr txBox="1"/>
          <p:nvPr/>
        </p:nvSpPr>
        <p:spPr>
          <a:xfrm>
            <a:off x="840817" y="4275569"/>
            <a:ext cx="28546052" cy="2000548"/>
          </a:xfrm>
          <a:prstGeom prst="rect">
            <a:avLst/>
          </a:prstGeom>
          <a:solidFill>
            <a:srgbClr val="FF6600"/>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Likhu 1 Hydroelectric Project (77 MW)</a:t>
            </a:r>
          </a:p>
          <a:p>
            <a:pPr algn="just"/>
            <a:r>
              <a:rPr lang="en-US" sz="3200" b="1" dirty="0">
                <a:latin typeface="Times New Roman" panose="02020603050405020304" pitchFamily="18" charset="0"/>
                <a:cs typeface="Times New Roman" panose="02020603050405020304" pitchFamily="18" charset="0"/>
              </a:rPr>
              <a:t>Group: 14                                Group Members: Sulav Lohani (31), Ramkrishna Mahato (33), Anish Pokharel (41), Prakash Sharma (61)                   Batch: Civil 2018    Site </a:t>
            </a:r>
            <a:r>
              <a:rPr lang="en-US" sz="3200" b="1" dirty="0" err="1">
                <a:latin typeface="Times New Roman" panose="02020603050405020304" pitchFamily="18" charset="0"/>
                <a:cs typeface="Times New Roman" panose="02020603050405020304" pitchFamily="18" charset="0"/>
              </a:rPr>
              <a:t>Supervisior</a:t>
            </a:r>
            <a:r>
              <a:rPr lang="en-US" sz="3200" b="1" dirty="0">
                <a:latin typeface="Times New Roman" panose="02020603050405020304" pitchFamily="18" charset="0"/>
                <a:cs typeface="Times New Roman" panose="02020603050405020304" pitchFamily="18" charset="0"/>
              </a:rPr>
              <a:t>: Er. Bhola Kumar Sahani                              Intern Coordinator: Asst. Prof. Santosh Chaudhary                Internal Intern Supervisor: Er. Raju Bhele</a:t>
            </a:r>
          </a:p>
        </p:txBody>
      </p:sp>
      <p:sp>
        <p:nvSpPr>
          <p:cNvPr id="8" name="TextBox 7"/>
          <p:cNvSpPr txBox="1"/>
          <p:nvPr/>
        </p:nvSpPr>
        <p:spPr>
          <a:xfrm>
            <a:off x="15331440" y="6456061"/>
            <a:ext cx="14023145"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Tasks Performed  </a:t>
            </a:r>
          </a:p>
        </p:txBody>
      </p:sp>
      <p:sp>
        <p:nvSpPr>
          <p:cNvPr id="16" name="TextBox 15"/>
          <p:cNvSpPr txBox="1"/>
          <p:nvPr/>
        </p:nvSpPr>
        <p:spPr>
          <a:xfrm>
            <a:off x="901777" y="29071049"/>
            <a:ext cx="1415534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Objectives  </a:t>
            </a:r>
          </a:p>
        </p:txBody>
      </p:sp>
      <p:sp>
        <p:nvSpPr>
          <p:cNvPr id="18" name="TextBox 17"/>
          <p:cNvSpPr txBox="1"/>
          <p:nvPr/>
        </p:nvSpPr>
        <p:spPr>
          <a:xfrm>
            <a:off x="901777" y="31174174"/>
            <a:ext cx="1415534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Tasks Performed  </a:t>
            </a:r>
          </a:p>
        </p:txBody>
      </p:sp>
      <p:sp>
        <p:nvSpPr>
          <p:cNvPr id="4" name="TextBox 3"/>
          <p:cNvSpPr txBox="1"/>
          <p:nvPr/>
        </p:nvSpPr>
        <p:spPr>
          <a:xfrm>
            <a:off x="873760" y="7485670"/>
            <a:ext cx="14213840" cy="4524315"/>
          </a:xfrm>
          <a:prstGeom prst="rect">
            <a:avLst/>
          </a:prstGeom>
          <a:noFill/>
          <a:ln>
            <a:solidFill>
              <a:schemeClr val="tx1"/>
            </a:solidFill>
          </a:ln>
        </p:spPr>
        <p:txBody>
          <a:bodyPr wrap="square" rtlCol="0">
            <a:spAutoFit/>
          </a:bodyPr>
          <a:lstStyle/>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Likhu Khola 1 Hydroelectric Project is a Run-of-River (RoR) type project </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Located in Likhu River at Solukhumbu District of Sagarmatha Zone and Ramechhap District of Janakpur Zone, Eastern Development Region, Nepal.</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project area is located within the latitude of 27</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40' 35" N and 27</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36' 00" N and Longitude of 86</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26' 00"E and 86</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28' 00" E.</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project uses the water from Nupche Khola, Bikhe Khola  and Likhu Khola.</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Project Cost (in NRs) is 8272.83 Millions </a:t>
            </a:r>
          </a:p>
          <a:p>
            <a:pPr marL="857250" indent="-8572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857250" indent="-8572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05174965"/>
              </p:ext>
            </p:extLst>
          </p:nvPr>
        </p:nvGraphicFramePr>
        <p:xfrm>
          <a:off x="891209" y="12508508"/>
          <a:ext cx="14202177" cy="12161520"/>
        </p:xfrm>
        <a:graphic>
          <a:graphicData uri="http://schemas.openxmlformats.org/drawingml/2006/table">
            <a:tbl>
              <a:tblPr firstRow="1" bandRow="1">
                <a:tableStyleId>{5C22544A-7EE6-4342-B048-85BDC9FD1C3A}</a:tableStyleId>
              </a:tblPr>
              <a:tblGrid>
                <a:gridCol w="7864948">
                  <a:extLst>
                    <a:ext uri="{9D8B030D-6E8A-4147-A177-3AD203B41FA5}">
                      <a16:colId xmlns:a16="http://schemas.microsoft.com/office/drawing/2014/main" val="2739509801"/>
                    </a:ext>
                  </a:extLst>
                </a:gridCol>
                <a:gridCol w="6337229">
                  <a:extLst>
                    <a:ext uri="{9D8B030D-6E8A-4147-A177-3AD203B41FA5}">
                      <a16:colId xmlns:a16="http://schemas.microsoft.com/office/drawing/2014/main" val="1596062551"/>
                    </a:ext>
                  </a:extLst>
                </a:gridCol>
              </a:tblGrid>
              <a:tr h="370840">
                <a:tc>
                  <a:txBody>
                    <a:bodyPr/>
                    <a:lstStyle/>
                    <a:p>
                      <a:r>
                        <a:rPr lang="en-US" sz="3200" b="0" dirty="0">
                          <a:solidFill>
                            <a:schemeClr val="tx1"/>
                          </a:solidFill>
                          <a:latin typeface="Times New Roman" panose="02020603050405020304" pitchFamily="18" charset="0"/>
                          <a:cs typeface="Times New Roman" panose="02020603050405020304" pitchFamily="18" charset="0"/>
                        </a:rPr>
                        <a:t>Design Discharge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en-US" sz="3200" b="0" dirty="0">
                          <a:solidFill>
                            <a:schemeClr val="tx1"/>
                          </a:solidFill>
                          <a:latin typeface="Times New Roman" panose="02020603050405020304" pitchFamily="18" charset="0"/>
                          <a:cs typeface="Times New Roman" panose="02020603050405020304" pitchFamily="18" charset="0"/>
                        </a:rPr>
                        <a:t> 17.5 m</a:t>
                      </a:r>
                      <a:r>
                        <a:rPr lang="en-US" sz="3200" b="0" baseline="30000" dirty="0">
                          <a:solidFill>
                            <a:schemeClr val="tx1"/>
                          </a:solidFill>
                          <a:latin typeface="Times New Roman" panose="02020603050405020304" pitchFamily="18" charset="0"/>
                          <a:cs typeface="Times New Roman" panose="02020603050405020304" pitchFamily="18" charset="0"/>
                        </a:rPr>
                        <a:t>3</a:t>
                      </a:r>
                      <a:r>
                        <a:rPr lang="en-US" sz="3200" b="0" dirty="0">
                          <a:solidFill>
                            <a:schemeClr val="tx1"/>
                          </a:solidFill>
                          <a:latin typeface="Times New Roman" panose="02020603050405020304" pitchFamily="18" charset="0"/>
                          <a:cs typeface="Times New Roman" panose="02020603050405020304" pitchFamily="18" charset="0"/>
                        </a:rPr>
                        <a: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158703609"/>
                  </a:ext>
                </a:extLst>
              </a:tr>
              <a:tr h="370840">
                <a:tc>
                  <a:txBody>
                    <a:bodyPr/>
                    <a:lstStyle/>
                    <a:p>
                      <a:r>
                        <a:rPr lang="en-US" sz="3200" dirty="0">
                          <a:latin typeface="Times New Roman" panose="02020603050405020304" pitchFamily="18" charset="0"/>
                          <a:cs typeface="Times New Roman" panose="02020603050405020304" pitchFamily="18" charset="0"/>
                        </a:rPr>
                        <a:t>Gross Head</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534.25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3203455"/>
                  </a:ext>
                </a:extLst>
              </a:tr>
              <a:tr h="370840">
                <a:tc>
                  <a:txBody>
                    <a:bodyPr/>
                    <a:lstStyle/>
                    <a:p>
                      <a:r>
                        <a:rPr lang="en-US" sz="3200" dirty="0">
                          <a:latin typeface="Times New Roman" panose="02020603050405020304" pitchFamily="18" charset="0"/>
                          <a:cs typeface="Times New Roman" panose="02020603050405020304" pitchFamily="18" charset="0"/>
                        </a:rPr>
                        <a:t>Net Head</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517</a:t>
                      </a:r>
                      <a:r>
                        <a:rPr lang="en-US" sz="3200" baseline="0" dirty="0">
                          <a:latin typeface="Times New Roman" panose="02020603050405020304" pitchFamily="18" charset="0"/>
                          <a:cs typeface="Times New Roman" panose="02020603050405020304" pitchFamily="18" charset="0"/>
                        </a:rPr>
                        <a:t>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8889251"/>
                  </a:ext>
                </a:extLst>
              </a:tr>
              <a:tr h="370840">
                <a:tc>
                  <a:txBody>
                    <a:bodyPr/>
                    <a:lstStyle/>
                    <a:p>
                      <a:r>
                        <a:rPr lang="en-US" sz="3200" dirty="0">
                          <a:latin typeface="Times New Roman" panose="02020603050405020304" pitchFamily="18" charset="0"/>
                          <a:cs typeface="Times New Roman" panose="02020603050405020304" pitchFamily="18" charset="0"/>
                        </a:rPr>
                        <a:t>Rated</a:t>
                      </a:r>
                      <a:r>
                        <a:rPr lang="en-US" sz="3200" baseline="0" dirty="0">
                          <a:latin typeface="Times New Roman" panose="02020603050405020304" pitchFamily="18" charset="0"/>
                          <a:cs typeface="Times New Roman" panose="02020603050405020304" pitchFamily="18" charset="0"/>
                        </a:rPr>
                        <a:t> Capacity</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77 MW</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1019263"/>
                  </a:ext>
                </a:extLst>
              </a:tr>
              <a:tr h="370840">
                <a:tc>
                  <a:txBody>
                    <a:bodyPr/>
                    <a:lstStyle/>
                    <a:p>
                      <a:r>
                        <a:rPr lang="en-US" sz="3200" dirty="0">
                          <a:latin typeface="Times New Roman" panose="02020603050405020304" pitchFamily="18" charset="0"/>
                          <a:cs typeface="Times New Roman" panose="02020603050405020304" pitchFamily="18" charset="0"/>
                        </a:rPr>
                        <a:t>Catchment</a:t>
                      </a:r>
                      <a:r>
                        <a:rPr lang="en-US" sz="3200" baseline="0" dirty="0">
                          <a:latin typeface="Times New Roman" panose="02020603050405020304" pitchFamily="18" charset="0"/>
                          <a:cs typeface="Times New Roman" panose="02020603050405020304" pitchFamily="18" charset="0"/>
                        </a:rPr>
                        <a:t> Area</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253 km</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5712450"/>
                  </a:ext>
                </a:extLst>
              </a:tr>
              <a:tr h="370840">
                <a:tc>
                  <a:txBody>
                    <a:bodyPr/>
                    <a:lstStyle/>
                    <a:p>
                      <a:r>
                        <a:rPr lang="en-US" sz="3200" dirty="0">
                          <a:latin typeface="Times New Roman" panose="02020603050405020304" pitchFamily="18" charset="0"/>
                          <a:cs typeface="Times New Roman" panose="02020603050405020304" pitchFamily="18" charset="0"/>
                        </a:rPr>
                        <a:t>Mean</a:t>
                      </a:r>
                      <a:r>
                        <a:rPr lang="en-US" sz="3200" baseline="0" dirty="0">
                          <a:latin typeface="Times New Roman" panose="02020603050405020304" pitchFamily="18" charset="0"/>
                          <a:cs typeface="Times New Roman" panose="02020603050405020304" pitchFamily="18" charset="0"/>
                        </a:rPr>
                        <a:t> Annual Flow</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16.87</a:t>
                      </a:r>
                      <a:r>
                        <a:rPr lang="en-US" sz="3200" baseline="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8384187"/>
                  </a:ext>
                </a:extLst>
              </a:tr>
              <a:tr h="370840">
                <a:tc>
                  <a:txBody>
                    <a:bodyPr/>
                    <a:lstStyle/>
                    <a:p>
                      <a:r>
                        <a:rPr lang="en-US" sz="3200" dirty="0">
                          <a:latin typeface="Times New Roman" panose="02020603050405020304" pitchFamily="18" charset="0"/>
                          <a:cs typeface="Times New Roman" panose="02020603050405020304" pitchFamily="18" charset="0"/>
                        </a:rPr>
                        <a:t>Highest Flood Level (HFL)</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EL. 2265.50 m amsl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0611481"/>
                  </a:ext>
                </a:extLst>
              </a:tr>
              <a:tr h="370840">
                <a:tc>
                  <a:txBody>
                    <a:bodyPr/>
                    <a:lstStyle/>
                    <a:p>
                      <a:r>
                        <a:rPr lang="en-US" sz="3200" dirty="0">
                          <a:latin typeface="Times New Roman" panose="02020603050405020304" pitchFamily="18" charset="0"/>
                          <a:cs typeface="Times New Roman" panose="02020603050405020304" pitchFamily="18" charset="0"/>
                        </a:rPr>
                        <a:t>Length of trench</a:t>
                      </a:r>
                      <a:r>
                        <a:rPr lang="en-US" sz="3200" baseline="0" dirty="0">
                          <a:latin typeface="Times New Roman" panose="02020603050405020304" pitchFamily="18" charset="0"/>
                          <a:cs typeface="Times New Roman" panose="02020603050405020304" pitchFamily="18" charset="0"/>
                        </a:rPr>
                        <a:t> weir ( Nupche head work) </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30.2</a:t>
                      </a:r>
                      <a:r>
                        <a:rPr lang="en-US" sz="3200" baseline="0" dirty="0">
                          <a:latin typeface="Times New Roman" panose="02020603050405020304" pitchFamily="18" charset="0"/>
                          <a:cs typeface="Times New Roman" panose="02020603050405020304" pitchFamily="18" charset="0"/>
                        </a:rPr>
                        <a:t>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3804798"/>
                  </a:ext>
                </a:extLst>
              </a:tr>
              <a:tr h="370840">
                <a:tc>
                  <a:txBody>
                    <a:bodyPr/>
                    <a:lstStyle/>
                    <a:p>
                      <a:r>
                        <a:rPr lang="en-US" sz="3200" dirty="0">
                          <a:latin typeface="Times New Roman" panose="02020603050405020304" pitchFamily="18" charset="0"/>
                          <a:cs typeface="Times New Roman" panose="02020603050405020304" pitchFamily="18" charset="0"/>
                        </a:rPr>
                        <a:t>Width of trench weir ( Nupche Head work ) </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16.5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6882040"/>
                  </a:ext>
                </a:extLst>
              </a:tr>
              <a:tr h="370840">
                <a:tc>
                  <a:txBody>
                    <a:bodyPr/>
                    <a:lstStyle/>
                    <a:p>
                      <a:r>
                        <a:rPr lang="en-US" sz="3200" dirty="0">
                          <a:latin typeface="Times New Roman" panose="02020603050405020304" pitchFamily="18" charset="0"/>
                          <a:cs typeface="Times New Roman" panose="02020603050405020304" pitchFamily="18" charset="0"/>
                        </a:rPr>
                        <a:t>No.</a:t>
                      </a:r>
                      <a:r>
                        <a:rPr lang="en-US" sz="3200" baseline="0" dirty="0">
                          <a:latin typeface="Times New Roman" panose="02020603050405020304" pitchFamily="18" charset="0"/>
                          <a:cs typeface="Times New Roman" panose="02020603050405020304" pitchFamily="18" charset="0"/>
                        </a:rPr>
                        <a:t> of intake gates &amp; stop logs</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no.s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9595236"/>
                  </a:ext>
                </a:extLst>
              </a:tr>
              <a:tr h="370840">
                <a:tc>
                  <a:txBody>
                    <a:bodyPr/>
                    <a:lstStyle/>
                    <a:p>
                      <a:r>
                        <a:rPr lang="en-US" sz="3200" dirty="0">
                          <a:latin typeface="Times New Roman" panose="02020603050405020304" pitchFamily="18" charset="0"/>
                          <a:cs typeface="Times New Roman" panose="02020603050405020304" pitchFamily="18" charset="0"/>
                        </a:rPr>
                        <a:t>Size</a:t>
                      </a:r>
                      <a:r>
                        <a:rPr lang="en-US" sz="3200" baseline="0" dirty="0">
                          <a:latin typeface="Times New Roman" panose="02020603050405020304" pitchFamily="18" charset="0"/>
                          <a:cs typeface="Times New Roman" panose="02020603050405020304" pitchFamily="18" charset="0"/>
                        </a:rPr>
                        <a:t> of intake gates &amp; stop logs (</a:t>
                      </a:r>
                      <a:r>
                        <a:rPr lang="en-US" sz="3200" baseline="0" dirty="0" err="1">
                          <a:latin typeface="Times New Roman" panose="02020603050405020304" pitchFamily="18" charset="0"/>
                          <a:cs typeface="Times New Roman" panose="02020603050405020304" pitchFamily="18" charset="0"/>
                        </a:rPr>
                        <a:t>BxH</a:t>
                      </a:r>
                      <a:r>
                        <a:rPr lang="en-US" sz="3200" baseline="0" dirty="0">
                          <a:latin typeface="Times New Roman" panose="02020603050405020304" pitchFamily="18" charset="0"/>
                          <a:cs typeface="Times New Roman" panose="02020603050405020304" pitchFamily="18" charset="0"/>
                        </a:rPr>
                        <a:t>, m)</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baseline="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3.3</a:t>
                      </a:r>
                      <a:r>
                        <a:rPr lang="en-US" sz="3200" baseline="0" dirty="0">
                          <a:latin typeface="Times New Roman" panose="02020603050405020304" pitchFamily="18" charset="0"/>
                          <a:cs typeface="Times New Roman" panose="02020603050405020304" pitchFamily="18" charset="0"/>
                        </a:rPr>
                        <a:t> x 2.5</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4183642"/>
                  </a:ext>
                </a:extLst>
              </a:tr>
              <a:tr h="370840">
                <a:tc>
                  <a:txBody>
                    <a:bodyPr/>
                    <a:lstStyle/>
                    <a:p>
                      <a:r>
                        <a:rPr lang="en-US" sz="3200" dirty="0">
                          <a:latin typeface="Times New Roman" panose="02020603050405020304" pitchFamily="18" charset="0"/>
                          <a:cs typeface="Times New Roman" panose="02020603050405020304" pitchFamily="18" charset="0"/>
                        </a:rPr>
                        <a:t>Settling basin type</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Hopper Type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663776"/>
                  </a:ext>
                </a:extLst>
              </a:tr>
              <a:tr h="370840">
                <a:tc>
                  <a:txBody>
                    <a:bodyPr/>
                    <a:lstStyle/>
                    <a:p>
                      <a:r>
                        <a:rPr lang="en-US" sz="3200" dirty="0" err="1">
                          <a:latin typeface="Times New Roman" panose="02020603050405020304" pitchFamily="18" charset="0"/>
                          <a:cs typeface="Times New Roman" panose="02020603050405020304" pitchFamily="18" charset="0"/>
                        </a:rPr>
                        <a:t>Transation</a:t>
                      </a:r>
                      <a:r>
                        <a:rPr lang="en-US" sz="3200" dirty="0">
                          <a:latin typeface="Times New Roman" panose="02020603050405020304" pitchFamily="18" charset="0"/>
                          <a:cs typeface="Times New Roman" panose="02020603050405020304" pitchFamily="18" charset="0"/>
                        </a:rPr>
                        <a:t> length of S</a:t>
                      </a:r>
                      <a:r>
                        <a:rPr lang="en-US" sz="3200" baseline="0" dirty="0">
                          <a:latin typeface="Times New Roman" panose="02020603050405020304" pitchFamily="18" charset="0"/>
                          <a:cs typeface="Times New Roman" panose="02020603050405020304" pitchFamily="18" charset="0"/>
                        </a:rPr>
                        <a:t>ettling Basin</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16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7696672"/>
                  </a:ext>
                </a:extLst>
              </a:tr>
              <a:tr h="370840">
                <a:tc>
                  <a:txBody>
                    <a:bodyPr/>
                    <a:lstStyle/>
                    <a:p>
                      <a:r>
                        <a:rPr lang="en-US" sz="3200" dirty="0">
                          <a:latin typeface="Times New Roman" panose="02020603050405020304" pitchFamily="18" charset="0"/>
                          <a:cs typeface="Times New Roman" panose="02020603050405020304" pitchFamily="18" charset="0"/>
                        </a:rPr>
                        <a:t>Collection</a:t>
                      </a:r>
                      <a:r>
                        <a:rPr lang="en-US" sz="3200" baseline="0" dirty="0">
                          <a:latin typeface="Times New Roman" panose="02020603050405020304" pitchFamily="18" charset="0"/>
                          <a:cs typeface="Times New Roman" panose="02020603050405020304" pitchFamily="18" charset="0"/>
                        </a:rPr>
                        <a:t> Chamber size (</a:t>
                      </a:r>
                      <a:r>
                        <a:rPr lang="en-US" sz="3200" baseline="0" dirty="0" err="1">
                          <a:latin typeface="Times New Roman" panose="02020603050405020304" pitchFamily="18" charset="0"/>
                          <a:cs typeface="Times New Roman" panose="02020603050405020304" pitchFamily="18" charset="0"/>
                        </a:rPr>
                        <a:t>LxBxH,m</a:t>
                      </a:r>
                      <a:r>
                        <a:rPr lang="en-US" sz="3200" baseline="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baseline="0" dirty="0">
                          <a:latin typeface="Times New Roman" panose="02020603050405020304" pitchFamily="18" charset="0"/>
                          <a:cs typeface="Times New Roman" panose="02020603050405020304" pitchFamily="18" charset="0"/>
                        </a:rPr>
                        <a:t> 14.5x26.5x9.75</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8563832"/>
                  </a:ext>
                </a:extLst>
              </a:tr>
              <a:tr h="370840">
                <a:tc>
                  <a:txBody>
                    <a:bodyPr/>
                    <a:lstStyle/>
                    <a:p>
                      <a:r>
                        <a:rPr lang="en-US" sz="3200" dirty="0">
                          <a:latin typeface="Times New Roman" panose="02020603050405020304" pitchFamily="18" charset="0"/>
                          <a:cs typeface="Times New Roman" panose="02020603050405020304" pitchFamily="18" charset="0"/>
                        </a:rPr>
                        <a:t>Headrace tunnel</a:t>
                      </a:r>
                      <a:r>
                        <a:rPr lang="en-US" sz="3200" baseline="0" dirty="0">
                          <a:latin typeface="Times New Roman" panose="02020603050405020304" pitchFamily="18" charset="0"/>
                          <a:cs typeface="Times New Roman" panose="02020603050405020304" pitchFamily="18" charset="0"/>
                        </a:rPr>
                        <a:t> shape, Diameter, Total length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D-shaped, 4.2</a:t>
                      </a:r>
                      <a:r>
                        <a:rPr lang="en-US" sz="3200" baseline="0" dirty="0">
                          <a:latin typeface="Times New Roman" panose="02020603050405020304" pitchFamily="18" charset="0"/>
                          <a:cs typeface="Times New Roman" panose="02020603050405020304" pitchFamily="18" charset="0"/>
                        </a:rPr>
                        <a:t> m, 7726.32m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7325596"/>
                  </a:ext>
                </a:extLst>
              </a:tr>
              <a:tr h="370840">
                <a:tc>
                  <a:txBody>
                    <a:bodyPr/>
                    <a:lstStyle/>
                    <a:p>
                      <a:r>
                        <a:rPr lang="en-US" sz="3200" dirty="0">
                          <a:latin typeface="Times New Roman" panose="02020603050405020304" pitchFamily="18" charset="0"/>
                          <a:cs typeface="Times New Roman" panose="02020603050405020304" pitchFamily="18" charset="0"/>
                        </a:rPr>
                        <a:t>No.</a:t>
                      </a:r>
                      <a:r>
                        <a:rPr lang="en-US" sz="3200" baseline="0" dirty="0">
                          <a:latin typeface="Times New Roman" panose="02020603050405020304" pitchFamily="18" charset="0"/>
                          <a:cs typeface="Times New Roman" panose="02020603050405020304" pitchFamily="18" charset="0"/>
                        </a:rPr>
                        <a:t> of Adit Tunnel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no.s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1400150"/>
                  </a:ext>
                </a:extLst>
              </a:tr>
              <a:tr h="370840">
                <a:tc>
                  <a:txBody>
                    <a:bodyPr/>
                    <a:lstStyle/>
                    <a:p>
                      <a:r>
                        <a:rPr lang="en-US" sz="3200" dirty="0">
                          <a:latin typeface="Times New Roman" panose="02020603050405020304" pitchFamily="18" charset="0"/>
                          <a:cs typeface="Times New Roman" panose="02020603050405020304" pitchFamily="18" charset="0"/>
                        </a:rPr>
                        <a:t>Surge shaft,</a:t>
                      </a:r>
                      <a:r>
                        <a:rPr lang="en-US" sz="3200" baseline="0" dirty="0">
                          <a:latin typeface="Times New Roman" panose="02020603050405020304" pitchFamily="18" charset="0"/>
                          <a:cs typeface="Times New Roman" panose="02020603050405020304" pitchFamily="18" charset="0"/>
                        </a:rPr>
                        <a:t> Diameter</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Restricted orifice type, 3.6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5042207"/>
                  </a:ext>
                </a:extLst>
              </a:tr>
              <a:tr h="370840">
                <a:tc>
                  <a:txBody>
                    <a:bodyPr/>
                    <a:lstStyle/>
                    <a:p>
                      <a:r>
                        <a:rPr lang="en-US" sz="3200" dirty="0">
                          <a:latin typeface="Times New Roman" panose="02020603050405020304" pitchFamily="18" charset="0"/>
                          <a:cs typeface="Times New Roman" panose="02020603050405020304" pitchFamily="18" charset="0"/>
                        </a:rPr>
                        <a:t>Valve</a:t>
                      </a:r>
                      <a:r>
                        <a:rPr lang="en-US" sz="3200" baseline="0" dirty="0">
                          <a:latin typeface="Times New Roman" panose="02020603050405020304" pitchFamily="18" charset="0"/>
                          <a:cs typeface="Times New Roman" panose="02020603050405020304" pitchFamily="18" charset="0"/>
                        </a:rPr>
                        <a:t> Chamber, Diameter</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Underground,</a:t>
                      </a:r>
                      <a:r>
                        <a:rPr lang="en-US" sz="3200" baseline="0" dirty="0">
                          <a:latin typeface="Times New Roman" panose="02020603050405020304" pitchFamily="18" charset="0"/>
                          <a:cs typeface="Times New Roman" panose="02020603050405020304" pitchFamily="18" charset="0"/>
                        </a:rPr>
                        <a:t> Butterfly valve, 2.5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2222975"/>
                  </a:ext>
                </a:extLst>
              </a:tr>
              <a:tr h="370840">
                <a:tc>
                  <a:txBody>
                    <a:bodyPr/>
                    <a:lstStyle/>
                    <a:p>
                      <a:r>
                        <a:rPr lang="en-US" sz="3200" dirty="0">
                          <a:latin typeface="Times New Roman" panose="02020603050405020304" pitchFamily="18" charset="0"/>
                          <a:cs typeface="Times New Roman" panose="02020603050405020304" pitchFamily="18" charset="0"/>
                        </a:rPr>
                        <a:t>Pressure Shaft,</a:t>
                      </a:r>
                      <a:r>
                        <a:rPr lang="en-US" sz="3200" baseline="0" dirty="0">
                          <a:latin typeface="Times New Roman" panose="02020603050405020304" pitchFamily="18" charset="0"/>
                          <a:cs typeface="Times New Roman" panose="02020603050405020304" pitchFamily="18" charset="0"/>
                        </a:rPr>
                        <a:t> Diameter</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Underground,</a:t>
                      </a:r>
                      <a:r>
                        <a:rPr lang="en-US" sz="3200" baseline="0" dirty="0">
                          <a:latin typeface="Times New Roman" panose="02020603050405020304" pitchFamily="18" charset="0"/>
                          <a:cs typeface="Times New Roman" panose="02020603050405020304" pitchFamily="18" charset="0"/>
                        </a:rPr>
                        <a:t> 2.2 m, circular</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104995"/>
                  </a:ext>
                </a:extLst>
              </a:tr>
              <a:tr h="370840">
                <a:tc>
                  <a:txBody>
                    <a:bodyPr/>
                    <a:lstStyle/>
                    <a:p>
                      <a:r>
                        <a:rPr lang="en-US" sz="3200" dirty="0">
                          <a:latin typeface="Times New Roman" panose="02020603050405020304" pitchFamily="18" charset="0"/>
                          <a:cs typeface="Times New Roman" panose="02020603050405020304" pitchFamily="18" charset="0"/>
                        </a:rPr>
                        <a:t>Powerhouse, No. of Units</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Surface, Vertical Pelton</a:t>
                      </a:r>
                      <a:r>
                        <a:rPr lang="en-US" sz="3200" baseline="0" dirty="0">
                          <a:latin typeface="Times New Roman" panose="02020603050405020304" pitchFamily="18" charset="0"/>
                          <a:cs typeface="Times New Roman" panose="02020603050405020304" pitchFamily="18" charset="0"/>
                        </a:rPr>
                        <a:t> Turbine, 3</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9495470"/>
                  </a:ext>
                </a:extLst>
              </a:tr>
              <a:tr h="370840">
                <a:tc>
                  <a:txBody>
                    <a:bodyPr/>
                    <a:lstStyle/>
                    <a:p>
                      <a:r>
                        <a:rPr lang="en-US" sz="3200" baseline="0" dirty="0">
                          <a:latin typeface="Times New Roman" panose="02020603050405020304" pitchFamily="18" charset="0"/>
                          <a:cs typeface="Times New Roman" panose="02020603050405020304" pitchFamily="18" charset="0"/>
                        </a:rPr>
                        <a:t>Switchyard, Size (</a:t>
                      </a:r>
                      <a:r>
                        <a:rPr lang="en-US" sz="3200" baseline="0" dirty="0" err="1">
                          <a:latin typeface="Times New Roman" panose="02020603050405020304" pitchFamily="18" charset="0"/>
                          <a:cs typeface="Times New Roman" panose="02020603050405020304" pitchFamily="18" charset="0"/>
                        </a:rPr>
                        <a:t>LxW</a:t>
                      </a:r>
                      <a:r>
                        <a:rPr lang="en-US" sz="3200" baseline="0" dirty="0">
                          <a:latin typeface="Times New Roman" panose="02020603050405020304" pitchFamily="18" charset="0"/>
                          <a:cs typeface="Times New Roman" panose="02020603050405020304" pitchFamily="18" charset="0"/>
                        </a:rPr>
                        <a:t>, m) </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3200" dirty="0">
                          <a:latin typeface="Times New Roman" panose="02020603050405020304" pitchFamily="18" charset="0"/>
                          <a:cs typeface="Times New Roman" panose="02020603050405020304" pitchFamily="18" charset="0"/>
                        </a:rPr>
                        <a:t> Outdoor, 65x 60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49294"/>
                  </a:ext>
                </a:extLst>
              </a:tr>
            </a:tbl>
          </a:graphicData>
        </a:graphic>
      </p:graphicFrame>
      <p:sp>
        <p:nvSpPr>
          <p:cNvPr id="20" name="TextBox 19"/>
          <p:cNvSpPr txBox="1"/>
          <p:nvPr/>
        </p:nvSpPr>
        <p:spPr>
          <a:xfrm>
            <a:off x="914400" y="30106034"/>
            <a:ext cx="14142720" cy="1077218"/>
          </a:xfrm>
          <a:prstGeom prst="rect">
            <a:avLst/>
          </a:prstGeom>
          <a:noFill/>
          <a:ln>
            <a:solidFill>
              <a:schemeClr val="tx1"/>
            </a:solidFill>
          </a:ln>
        </p:spPr>
        <p:txBody>
          <a:bodyPr wrap="square" rtlCol="0">
            <a:spAutoFit/>
          </a:bodyPr>
          <a:lstStyle/>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To be familiar with site work and inspection.</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To be acquainted of engineering standards, principles and moral </a:t>
            </a:r>
            <a:r>
              <a:rPr lang="en-US" sz="3200" dirty="0" err="1">
                <a:latin typeface="Times New Roman" panose="02020603050405020304" pitchFamily="18" charset="0"/>
                <a:cs typeface="Times New Roman" panose="02020603050405020304" pitchFamily="18" charset="0"/>
              </a:rPr>
              <a:t>behavoir</a:t>
            </a:r>
            <a:endParaRPr lang="en-US" sz="3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14400" y="32207203"/>
            <a:ext cx="14142720" cy="9448740"/>
          </a:xfrm>
          <a:prstGeom prst="rect">
            <a:avLst/>
          </a:prstGeom>
          <a:noFill/>
          <a:ln>
            <a:solidFill>
              <a:schemeClr val="tx1"/>
            </a:solidFill>
          </a:ln>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During our six weeks internship period, we performed both office work as well as field work at Likhu 1 Hydroelectric Project. The task performed are listed below:</a:t>
            </a:r>
          </a:p>
          <a:p>
            <a:pPr algn="just"/>
            <a:endParaRPr lang="en-US" sz="3200" dirty="0">
              <a:latin typeface="Times New Roman" panose="02020603050405020304" pitchFamily="18" charset="0"/>
              <a:cs typeface="Times New Roman" panose="02020603050405020304" pitchFamily="18" charset="0"/>
            </a:endParaRPr>
          </a:p>
          <a:p>
            <a:pPr marL="742950" indent="-742950" algn="just">
              <a:buAutoNum type="arabicPeriod"/>
            </a:pPr>
            <a:r>
              <a:rPr lang="en-US" sz="3200" b="1" dirty="0">
                <a:latin typeface="Times New Roman" panose="02020603050405020304" pitchFamily="18" charset="0"/>
                <a:cs typeface="Times New Roman" panose="02020603050405020304" pitchFamily="18" charset="0"/>
              </a:rPr>
              <a:t>Office Work: </a:t>
            </a:r>
          </a:p>
          <a:p>
            <a:pPr algn="just"/>
            <a:r>
              <a:rPr lang="en-US" sz="3200" dirty="0">
                <a:latin typeface="Times New Roman" panose="02020603050405020304" pitchFamily="18" charset="0"/>
                <a:cs typeface="Times New Roman" panose="02020603050405020304" pitchFamily="18" charset="0"/>
              </a:rPr>
              <a:t>Report and Presentation of Likhu 1 HEP along with AUTOCAD drawings were studied which was provided by MV Dugar Group. We also learnt basic about Quantity survey and BBS of steel. </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a:p>
            <a:pPr marL="742950" indent="-742950" algn="just">
              <a:buAutoNum type="arabicPeriod" startAt="2"/>
            </a:pPr>
            <a:r>
              <a:rPr lang="en-US" sz="3200" b="1" dirty="0">
                <a:latin typeface="Times New Roman" panose="02020603050405020304" pitchFamily="18" charset="0"/>
                <a:cs typeface="Times New Roman" panose="02020603050405020304" pitchFamily="18" charset="0"/>
              </a:rPr>
              <a:t>Field Work:</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Inspection of Reinforcement work &amp; Concreting at Nupche trench weir</a:t>
            </a: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5331440" y="7491342"/>
            <a:ext cx="14020800" cy="23729573"/>
          </a:xfrm>
          <a:prstGeom prst="rect">
            <a:avLst/>
          </a:prstGeom>
          <a:noFill/>
          <a:ln>
            <a:solidFill>
              <a:schemeClr val="tx1"/>
            </a:solidFill>
          </a:ln>
        </p:spPr>
        <p:txBody>
          <a:bodyPr wrap="square" rtlCol="0">
            <a:spAutoFit/>
          </a:bodyPr>
          <a:lstStyle/>
          <a:p>
            <a:pPr marL="857250" indent="-857250" algn="just">
              <a:buAutoNum type="romanLcPeriod" startAt="2"/>
            </a:pPr>
            <a:r>
              <a:rPr lang="en-US" sz="3200" dirty="0">
                <a:latin typeface="Times New Roman" panose="02020603050405020304" pitchFamily="18" charset="0"/>
                <a:cs typeface="Times New Roman" panose="02020603050405020304" pitchFamily="18" charset="0"/>
              </a:rPr>
              <a:t>Observation of explosive charging for Undercut blast at Headrace tunnel (HRT)</a:t>
            </a:r>
          </a:p>
          <a:p>
            <a:pPr algn="just"/>
            <a:r>
              <a:rPr lang="en-US" sz="4000"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marL="857250" indent="-857250" algn="just">
              <a:buAutoNum type="romanLcPeriod" startAt="3"/>
            </a:pPr>
            <a:r>
              <a:rPr lang="en-US" sz="3200" dirty="0">
                <a:latin typeface="Times New Roman" panose="02020603050405020304" pitchFamily="18" charset="0"/>
                <a:cs typeface="Times New Roman" panose="02020603050405020304" pitchFamily="18" charset="0"/>
              </a:rPr>
              <a:t>Reinforcement and Concreting at Crown of Surge Shaft/ </a:t>
            </a:r>
            <a:r>
              <a:rPr lang="en-US" sz="3200" dirty="0" err="1">
                <a:latin typeface="Times New Roman" panose="02020603050405020304" pitchFamily="18" charset="0"/>
                <a:cs typeface="Times New Roman" panose="02020603050405020304" pitchFamily="18" charset="0"/>
              </a:rPr>
              <a:t>Ventillation</a:t>
            </a:r>
            <a:r>
              <a:rPr lang="en-US" sz="3200" dirty="0">
                <a:latin typeface="Times New Roman" panose="02020603050405020304" pitchFamily="18" charset="0"/>
                <a:cs typeface="Times New Roman" panose="02020603050405020304" pitchFamily="18" charset="0"/>
              </a:rPr>
              <a:t> tunnel</a:t>
            </a: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marL="857250" indent="-857250" algn="just">
              <a:buAutoNum type="romanLcPeriod" startAt="4"/>
            </a:pPr>
            <a:r>
              <a:rPr lang="en-US" sz="3200" dirty="0">
                <a:latin typeface="Times New Roman" panose="02020603050405020304" pitchFamily="18" charset="0"/>
                <a:cs typeface="Times New Roman" panose="02020603050405020304" pitchFamily="18" charset="0"/>
              </a:rPr>
              <a:t>Installation of I-beam &amp; Purlin in roof of Powerhouse</a:t>
            </a: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v. </a:t>
            </a:r>
            <a:r>
              <a:rPr lang="en-US" sz="3200" dirty="0">
                <a:latin typeface="Times New Roman" panose="02020603050405020304" pitchFamily="18" charset="0"/>
                <a:cs typeface="Times New Roman" panose="02020603050405020304" pitchFamily="18" charset="0"/>
              </a:rPr>
              <a:t>Inspection of Outlet adit portal &amp; Penstock Trifurcation</a:t>
            </a: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6797"/>
          <a:stretch/>
        </p:blipFill>
        <p:spPr>
          <a:xfrm>
            <a:off x="1859280" y="37235646"/>
            <a:ext cx="6248400" cy="3759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2682" b="14377"/>
          <a:stretch/>
        </p:blipFill>
        <p:spPr>
          <a:xfrm>
            <a:off x="883921" y="25735280"/>
            <a:ext cx="6522719" cy="326136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4286" r="48647"/>
          <a:stretch/>
        </p:blipFill>
        <p:spPr>
          <a:xfrm>
            <a:off x="7376159" y="25786080"/>
            <a:ext cx="3359170" cy="3224418"/>
          </a:xfrm>
          <a:prstGeom prst="rect">
            <a:avLst/>
          </a:prstGeom>
        </p:spPr>
      </p:pic>
      <p:pic>
        <p:nvPicPr>
          <p:cNvPr id="25" name="Picture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1040" y="37261800"/>
            <a:ext cx="650748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017776" y="4098950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 Reinforcement work in Cut-off wall</a:t>
            </a:r>
          </a:p>
        </p:txBody>
      </p:sp>
      <p:sp>
        <p:nvSpPr>
          <p:cNvPr id="26" name="TextBox 25"/>
          <p:cNvSpPr txBox="1"/>
          <p:nvPr/>
        </p:nvSpPr>
        <p:spPr>
          <a:xfrm>
            <a:off x="9500616" y="4098950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Fig.2. Concreting of  Wing wall </a:t>
            </a:r>
          </a:p>
        </p:txBody>
      </p:sp>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t="26568" b="25832"/>
          <a:stretch/>
        </p:blipFill>
        <p:spPr>
          <a:xfrm>
            <a:off x="16291560" y="8310489"/>
            <a:ext cx="6096000" cy="466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t="20059" b="25685"/>
          <a:stretch/>
        </p:blipFill>
        <p:spPr>
          <a:xfrm>
            <a:off x="22616160" y="8325730"/>
            <a:ext cx="6190774" cy="4663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13015" y="14440742"/>
            <a:ext cx="6035040" cy="4281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85680" y="14438142"/>
            <a:ext cx="6248400" cy="4236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descr="C:\Users\ramk4\AppData\Local\Packages\5319275A.WhatsAppDesktop_cv1g1gvanyjgm\TempState\182E6C2D3D78EEF40E5DAC7DA77A748F\WhatsApp Image 2023-01-20 at 01.08.40.jpg"/>
          <p:cNvPicPr/>
          <p:nvPr/>
        </p:nvPicPr>
        <p:blipFill>
          <a:blip r:embed="rId12">
            <a:extLst>
              <a:ext uri="{28A0092B-C50C-407E-A947-70E740481C1C}">
                <a14:useLocalDpi xmlns:a14="http://schemas.microsoft.com/office/drawing/2010/main" val="0"/>
              </a:ext>
            </a:extLst>
          </a:blip>
          <a:srcRect/>
          <a:stretch>
            <a:fillRect/>
          </a:stretch>
        </p:blipFill>
        <p:spPr bwMode="auto">
          <a:xfrm>
            <a:off x="16210488" y="20320780"/>
            <a:ext cx="6016466" cy="4344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C:\Users\ramk4\AppData\Local\Packages\5319275A.WhatsAppDesktop_cv1g1gvanyjgm\TempState\2BC8AE25856BC2A6A1333D1331A3B7A6\WhatsApp Image 2023-01-20 at 01.09.14.jpg"/>
          <p:cNvPicPr/>
          <p:nvPr/>
        </p:nvPicPr>
        <p:blipFill rotWithShape="1">
          <a:blip r:embed="rId13" cstate="print">
            <a:extLst>
              <a:ext uri="{28A0092B-C50C-407E-A947-70E740481C1C}">
                <a14:useLocalDpi xmlns:a14="http://schemas.microsoft.com/office/drawing/2010/main" val="0"/>
              </a:ext>
            </a:extLst>
          </a:blip>
          <a:srcRect t="28334" b="12781"/>
          <a:stretch/>
        </p:blipFill>
        <p:spPr bwMode="auto">
          <a:xfrm>
            <a:off x="22564578" y="20398154"/>
            <a:ext cx="6217920" cy="4290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p:cNvPicPr/>
          <p:nvPr/>
        </p:nvPicPr>
        <p:blipFill rotWithShape="1">
          <a:blip r:embed="rId14" cstate="print">
            <a:extLst>
              <a:ext uri="{28A0092B-C50C-407E-A947-70E740481C1C}">
                <a14:useLocalDpi xmlns:a14="http://schemas.microsoft.com/office/drawing/2010/main" val="0"/>
              </a:ext>
            </a:extLst>
          </a:blip>
          <a:srcRect r="22276"/>
          <a:stretch/>
        </p:blipFill>
        <p:spPr bwMode="auto">
          <a:xfrm rot="5400000">
            <a:off x="17218856" y="25087392"/>
            <a:ext cx="3563815"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descr="C:\Users\ramk4\AppData\Local\Packages\5319275A.WhatsAppDesktop_cv1g1gvanyjgm\TempState\B139AEDA1C2914E3B579AAFD3CEEB1BD\WhatsApp Image 2023-01-20 at 01.09.09.jpg"/>
          <p:cNvPicPr/>
          <p:nvPr/>
        </p:nvPicPr>
        <p:blipFill rotWithShape="1">
          <a:blip r:embed="rId15">
            <a:extLst>
              <a:ext uri="{28A0092B-C50C-407E-A947-70E740481C1C}">
                <a14:useLocalDpi xmlns:a14="http://schemas.microsoft.com/office/drawing/2010/main" val="0"/>
              </a:ext>
            </a:extLst>
          </a:blip>
          <a:srcRect t="28568" b="22232"/>
          <a:stretch/>
        </p:blipFill>
        <p:spPr bwMode="auto">
          <a:xfrm>
            <a:off x="22446774" y="26353478"/>
            <a:ext cx="6295866" cy="3540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5" name="TextBox 34"/>
          <p:cNvSpPr txBox="1"/>
          <p:nvPr/>
        </p:nvSpPr>
        <p:spPr>
          <a:xfrm>
            <a:off x="17532096" y="1313078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Fig.4.  Loading of explosive</a:t>
            </a:r>
          </a:p>
        </p:txBody>
      </p:sp>
      <p:sp>
        <p:nvSpPr>
          <p:cNvPr id="36" name="TextBox 35"/>
          <p:cNvSpPr txBox="1"/>
          <p:nvPr/>
        </p:nvSpPr>
        <p:spPr>
          <a:xfrm>
            <a:off x="24740616" y="1319174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Fig.5.  Explosives</a:t>
            </a:r>
          </a:p>
        </p:txBody>
      </p:sp>
      <p:sp>
        <p:nvSpPr>
          <p:cNvPr id="37" name="TextBox 36"/>
          <p:cNvSpPr txBox="1"/>
          <p:nvPr/>
        </p:nvSpPr>
        <p:spPr>
          <a:xfrm>
            <a:off x="24136541" y="18793030"/>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Fig.7. Reinforcement work in crown</a:t>
            </a:r>
          </a:p>
        </p:txBody>
      </p:sp>
      <p:sp>
        <p:nvSpPr>
          <p:cNvPr id="38" name="TextBox 37"/>
          <p:cNvSpPr txBox="1"/>
          <p:nvPr/>
        </p:nvSpPr>
        <p:spPr>
          <a:xfrm>
            <a:off x="17242536" y="18816476"/>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Fig.6. Formwork installation in crown</a:t>
            </a:r>
          </a:p>
        </p:txBody>
      </p:sp>
      <p:sp>
        <p:nvSpPr>
          <p:cNvPr id="39" name="TextBox 38"/>
          <p:cNvSpPr txBox="1"/>
          <p:nvPr/>
        </p:nvSpPr>
        <p:spPr>
          <a:xfrm>
            <a:off x="24563261" y="2484448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Fig.9. Z-Shaped Purlin </a:t>
            </a:r>
          </a:p>
        </p:txBody>
      </p:sp>
      <p:sp>
        <p:nvSpPr>
          <p:cNvPr id="40" name="TextBox 39"/>
          <p:cNvSpPr txBox="1"/>
          <p:nvPr/>
        </p:nvSpPr>
        <p:spPr>
          <a:xfrm>
            <a:off x="16943261" y="2484448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Fig.8. I-Beam in  roof of Powerhouse</a:t>
            </a:r>
          </a:p>
        </p:txBody>
      </p:sp>
      <p:sp>
        <p:nvSpPr>
          <p:cNvPr id="41" name="TextBox 40"/>
          <p:cNvSpPr txBox="1"/>
          <p:nvPr/>
        </p:nvSpPr>
        <p:spPr>
          <a:xfrm>
            <a:off x="24136541" y="29990912"/>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Fig.11. Trifurcation of Penstock pipe</a:t>
            </a:r>
          </a:p>
        </p:txBody>
      </p:sp>
      <p:sp>
        <p:nvSpPr>
          <p:cNvPr id="42" name="TextBox 41"/>
          <p:cNvSpPr txBox="1"/>
          <p:nvPr/>
        </p:nvSpPr>
        <p:spPr>
          <a:xfrm>
            <a:off x="17766221" y="30021392"/>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Fig.10. </a:t>
            </a:r>
            <a:r>
              <a:rPr lang="en-US" sz="1800" dirty="0" err="1">
                <a:latin typeface="Times New Roman" panose="02020603050405020304" pitchFamily="18" charset="0"/>
                <a:cs typeface="Times New Roman" panose="02020603050405020304" pitchFamily="18" charset="0"/>
              </a:rPr>
              <a:t>Oulet</a:t>
            </a:r>
            <a:r>
              <a:rPr lang="en-US" sz="1800" dirty="0">
                <a:latin typeface="Times New Roman" panose="02020603050405020304" pitchFamily="18" charset="0"/>
                <a:cs typeface="Times New Roman" panose="02020603050405020304" pitchFamily="18" charset="0"/>
              </a:rPr>
              <a:t> Portal of HRT</a:t>
            </a:r>
          </a:p>
        </p:txBody>
      </p:sp>
      <p:sp>
        <p:nvSpPr>
          <p:cNvPr id="43" name="TextBox 42"/>
          <p:cNvSpPr txBox="1"/>
          <p:nvPr/>
        </p:nvSpPr>
        <p:spPr>
          <a:xfrm>
            <a:off x="15331440" y="31542111"/>
            <a:ext cx="14020800" cy="5509200"/>
          </a:xfrm>
          <a:prstGeom prst="rect">
            <a:avLst/>
          </a:prstGeom>
          <a:noFill/>
          <a:ln>
            <a:solidFill>
              <a:schemeClr val="tx1"/>
            </a:solidFill>
          </a:ln>
        </p:spPr>
        <p:txBody>
          <a:bodyPr wrap="square" rtlCol="0">
            <a:spAutoFit/>
          </a:bodyPr>
          <a:lstStyle/>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Coherent relationship between Consultant, Client &amp; Contractor for seamless flow of work at job site.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Achieved practical knowledge of the complete cycle of Drill and Blast method and equipment used in it.</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Gained </a:t>
            </a:r>
            <a:r>
              <a:rPr lang="en-US" sz="3200" dirty="0" err="1">
                <a:latin typeface="Times New Roman" panose="02020603050405020304" pitchFamily="18" charset="0"/>
                <a:cs typeface="Times New Roman" panose="02020603050405020304" pitchFamily="18" charset="0"/>
              </a:rPr>
              <a:t>knowledege</a:t>
            </a:r>
            <a:r>
              <a:rPr lang="en-US" sz="3200" dirty="0">
                <a:latin typeface="Times New Roman" panose="02020603050405020304" pitchFamily="18" charset="0"/>
                <a:cs typeface="Times New Roman" panose="02020603050405020304" pitchFamily="18" charset="0"/>
              </a:rPr>
              <a:t> about </a:t>
            </a:r>
            <a:r>
              <a:rPr lang="en-US" sz="3200" dirty="0" err="1">
                <a:latin typeface="Times New Roman" panose="02020603050405020304" pitchFamily="18" charset="0"/>
                <a:cs typeface="Times New Roman" panose="02020603050405020304" pitchFamily="18" charset="0"/>
              </a:rPr>
              <a:t>equipments</a:t>
            </a:r>
            <a:r>
              <a:rPr lang="en-US" sz="3200" dirty="0">
                <a:latin typeface="Times New Roman" panose="02020603050405020304" pitchFamily="18" charset="0"/>
                <a:cs typeface="Times New Roman" panose="02020603050405020304" pitchFamily="18" charset="0"/>
              </a:rPr>
              <a:t>, plants, technologies &amp; skilled manpower required for infrastructure construction.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Ability to think through and solve any problems encountered during construction in site.</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Developed managerial and engineering skills required in site as an engineer.</a:t>
            </a:r>
          </a:p>
          <a:p>
            <a:pPr marL="457200" indent="-45720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5331440" y="37604871"/>
            <a:ext cx="14020800" cy="4031873"/>
          </a:xfrm>
          <a:prstGeom prst="rect">
            <a:avLst/>
          </a:prstGeom>
          <a:noFill/>
          <a:ln>
            <a:solidFill>
              <a:schemeClr val="tx1"/>
            </a:solidFill>
          </a:ln>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Our internship at Likhu HEP has been a valuable and enlightening experience. During our tenure, we had the opportunity to gain experience in various aspects of civil engineering, including design, construction, project management and deep understanding of the technical and practical aspects of civil engineering applied in the real world. We are grateful for the guidance and mentorship provided by our HOD, Coordinator and supervisors, who have helped us to develop our skills and knowledge in civil engineering. We have also learned the importance of teamwork, communication, and attention to detail, which are essential for success in this field. </a:t>
            </a:r>
          </a:p>
        </p:txBody>
      </p:sp>
      <p:pic>
        <p:nvPicPr>
          <p:cNvPr id="45" name="Picture 44"/>
          <p:cNvPicPr/>
          <p:nvPr/>
        </p:nvPicPr>
        <p:blipFill>
          <a:blip r:embed="rId16" cstate="print">
            <a:extLst>
              <a:ext uri="{28A0092B-C50C-407E-A947-70E740481C1C}">
                <a14:useLocalDpi xmlns:a14="http://schemas.microsoft.com/office/drawing/2010/main" val="0"/>
              </a:ext>
            </a:extLst>
          </a:blip>
          <a:stretch>
            <a:fillRect/>
          </a:stretch>
        </p:blipFill>
        <p:spPr>
          <a:xfrm>
            <a:off x="10749280" y="25793114"/>
            <a:ext cx="4309383" cy="3162886"/>
          </a:xfrm>
          <a:prstGeom prst="rect">
            <a:avLst/>
          </a:prstGeom>
          <a:ln w="38100" cap="sq">
            <a:solidFill>
              <a:schemeClr val="bg1"/>
            </a:solidFill>
            <a:prstDash val="solid"/>
            <a:miter lim="800000"/>
          </a:ln>
          <a:effectLst/>
        </p:spPr>
      </p:pic>
      <p:sp>
        <p:nvSpPr>
          <p:cNvPr id="17" name="TextBox 16"/>
          <p:cNvSpPr txBox="1"/>
          <p:nvPr/>
        </p:nvSpPr>
        <p:spPr>
          <a:xfrm>
            <a:off x="871297" y="11486435"/>
            <a:ext cx="1421630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Salient Features</a:t>
            </a:r>
          </a:p>
        </p:txBody>
      </p:sp>
      <p:sp>
        <p:nvSpPr>
          <p:cNvPr id="24" name="TextBox 23"/>
          <p:cNvSpPr txBox="1"/>
          <p:nvPr/>
        </p:nvSpPr>
        <p:spPr>
          <a:xfrm>
            <a:off x="871297" y="24657311"/>
            <a:ext cx="1421630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Study Area &amp; Catchment Area  </a:t>
            </a:r>
          </a:p>
        </p:txBody>
      </p:sp>
      <p:sp>
        <p:nvSpPr>
          <p:cNvPr id="7" name="TextBox 6"/>
          <p:cNvSpPr txBox="1"/>
          <p:nvPr/>
        </p:nvSpPr>
        <p:spPr>
          <a:xfrm>
            <a:off x="873759" y="6468957"/>
            <a:ext cx="14213841"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Introduction </a:t>
            </a:r>
          </a:p>
        </p:txBody>
      </p:sp>
      <p:sp>
        <p:nvSpPr>
          <p:cNvPr id="23" name="TextBox 22"/>
          <p:cNvSpPr txBox="1"/>
          <p:nvPr/>
        </p:nvSpPr>
        <p:spPr>
          <a:xfrm>
            <a:off x="15331440" y="30530575"/>
            <a:ext cx="14020800"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Analysis</a:t>
            </a:r>
          </a:p>
        </p:txBody>
      </p:sp>
      <p:sp>
        <p:nvSpPr>
          <p:cNvPr id="19" name="TextBox 18"/>
          <p:cNvSpPr txBox="1"/>
          <p:nvPr/>
        </p:nvSpPr>
        <p:spPr>
          <a:xfrm>
            <a:off x="15331440" y="36558585"/>
            <a:ext cx="14051280"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86576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nvSpPr>
        <p:spPr>
          <a:xfrm>
            <a:off x="693332" y="680591"/>
            <a:ext cx="28803600" cy="41330880"/>
          </a:xfrm>
          <a:prstGeom prst="rect">
            <a:avLst/>
          </a:prstGeom>
          <a:solidFill>
            <a:schemeClr val="accent1">
              <a:lumMod val="20000"/>
              <a:lumOff val="80000"/>
            </a:schemeClr>
          </a:solidFill>
          <a:ln>
            <a:solidFill>
              <a:schemeClr val="tx1"/>
            </a:solidFill>
          </a:ln>
        </p:spPr>
        <p:txBody>
          <a:bodyPr wrap="square" rtlCol="0">
            <a:spAutoFit/>
          </a:bodyPr>
          <a:lstStyle/>
          <a:p>
            <a:endParaRPr lang="en-US" dirty="0"/>
          </a:p>
        </p:txBody>
      </p:sp>
      <p:sp>
        <p:nvSpPr>
          <p:cNvPr id="13" name="TextBox 12"/>
          <p:cNvSpPr txBox="1"/>
          <p:nvPr/>
        </p:nvSpPr>
        <p:spPr>
          <a:xfrm>
            <a:off x="840820" y="840067"/>
            <a:ext cx="28515354" cy="3263877"/>
          </a:xfrm>
          <a:prstGeom prst="rect">
            <a:avLst/>
          </a:prstGeom>
          <a:solidFill>
            <a:srgbClr val="00B0F0"/>
          </a:solidFill>
          <a:ln>
            <a:solidFill>
              <a:schemeClr val="tx1"/>
            </a:solidFill>
          </a:ln>
        </p:spPr>
        <p:txBody>
          <a:bodyPr wrap="square" rtlCol="0">
            <a:spAutoFit/>
          </a:bodyPr>
          <a:lstStyle/>
          <a:p>
            <a:endParaRPr lang="en-US" dirty="0"/>
          </a:p>
        </p:txBody>
      </p:sp>
      <p:sp>
        <p:nvSpPr>
          <p:cNvPr id="15" name="TextBox 14"/>
          <p:cNvSpPr txBox="1"/>
          <p:nvPr/>
        </p:nvSpPr>
        <p:spPr>
          <a:xfrm>
            <a:off x="1981119" y="999410"/>
            <a:ext cx="26786442" cy="338554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a:solidFill>
                  <a:srgbClr val="C00000"/>
                </a:solidFill>
                <a:latin typeface="Times New Roman" panose="02020603050405020304" pitchFamily="18" charset="0"/>
                <a:cs typeface="Times New Roman" panose="02020603050405020304" pitchFamily="18" charset="0"/>
              </a:rPr>
              <a:t>Kathmandu University</a:t>
            </a:r>
          </a:p>
          <a:p>
            <a:pPr algn="ctr"/>
            <a:r>
              <a:rPr lang="en-US" sz="5400" b="1" dirty="0">
                <a:latin typeface="Times New Roman" panose="02020603050405020304" pitchFamily="18" charset="0"/>
                <a:cs typeface="Times New Roman" panose="02020603050405020304" pitchFamily="18" charset="0"/>
              </a:rPr>
              <a:t>School of Engineering</a:t>
            </a:r>
          </a:p>
          <a:p>
            <a:pPr algn="ctr"/>
            <a:r>
              <a:rPr lang="en-US" sz="6000" b="1" dirty="0">
                <a:solidFill>
                  <a:srgbClr val="C00000"/>
                </a:solidFill>
                <a:latin typeface="Times New Roman" panose="02020603050405020304" pitchFamily="18" charset="0"/>
                <a:cs typeface="Times New Roman" panose="02020603050405020304" pitchFamily="18" charset="0"/>
              </a:rPr>
              <a:t>Department of Civil Engineering</a:t>
            </a:r>
          </a:p>
          <a:p>
            <a:pPr algn="ct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85612" y="1123287"/>
            <a:ext cx="2857493" cy="2845384"/>
          </a:xfrm>
          <a:prstGeom prst="rect">
            <a:avLst/>
          </a:prstGeom>
        </p:spPr>
      </p:pic>
      <p:sp>
        <p:nvSpPr>
          <p:cNvPr id="66" name="TextBox 65"/>
          <p:cNvSpPr txBox="1"/>
          <p:nvPr/>
        </p:nvSpPr>
        <p:spPr>
          <a:xfrm>
            <a:off x="840817" y="4275569"/>
            <a:ext cx="28546052" cy="2000548"/>
          </a:xfrm>
          <a:prstGeom prst="rect">
            <a:avLst/>
          </a:prstGeom>
          <a:solidFill>
            <a:srgbClr val="FF6600"/>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Likhu 2 Hydroelectric Project (55 MW)</a:t>
            </a:r>
          </a:p>
          <a:p>
            <a:r>
              <a:rPr lang="en-US" sz="3200" b="1" dirty="0">
                <a:latin typeface="Times New Roman" panose="02020603050405020304" pitchFamily="18" charset="0"/>
                <a:cs typeface="Times New Roman" panose="02020603050405020304" pitchFamily="18" charset="0"/>
              </a:rPr>
              <a:t>Group: 14                                Group Members: Sulav Lohani (31), Ramkrishna Mahato (33), Anish Pokharel (41), Prakash Sharma (61)                   Batch: Civil 2018      </a:t>
            </a:r>
          </a:p>
          <a:p>
            <a:pPr algn="ctr"/>
            <a:r>
              <a:rPr lang="en-US" sz="3200" b="1" dirty="0">
                <a:latin typeface="Times New Roman" panose="02020603050405020304" pitchFamily="18" charset="0"/>
                <a:cs typeface="Times New Roman" panose="02020603050405020304" pitchFamily="18" charset="0"/>
              </a:rPr>
              <a:t>Site-</a:t>
            </a:r>
            <a:r>
              <a:rPr lang="en-US" sz="3200" b="1" dirty="0" err="1">
                <a:latin typeface="Times New Roman" panose="02020603050405020304" pitchFamily="18" charset="0"/>
                <a:cs typeface="Times New Roman" panose="02020603050405020304" pitchFamily="18" charset="0"/>
              </a:rPr>
              <a:t>Supervisior</a:t>
            </a:r>
            <a:r>
              <a:rPr lang="en-US" sz="3200" b="1" dirty="0">
                <a:latin typeface="Times New Roman" panose="02020603050405020304" pitchFamily="18" charset="0"/>
                <a:cs typeface="Times New Roman" panose="02020603050405020304" pitchFamily="18" charset="0"/>
              </a:rPr>
              <a:t> : Er. Bhola Kumar Sahani                             Intern Coordinator: Asst. Prof. Santosh Chaudhary               Internal Intern Supervisor: Er. Raju Bhele</a:t>
            </a:r>
          </a:p>
        </p:txBody>
      </p:sp>
      <p:sp>
        <p:nvSpPr>
          <p:cNvPr id="7" name="TextBox 6"/>
          <p:cNvSpPr txBox="1"/>
          <p:nvPr/>
        </p:nvSpPr>
        <p:spPr>
          <a:xfrm>
            <a:off x="867509" y="6468957"/>
            <a:ext cx="14220092"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Introduction </a:t>
            </a:r>
          </a:p>
        </p:txBody>
      </p:sp>
      <p:sp>
        <p:nvSpPr>
          <p:cNvPr id="4" name="TextBox 3"/>
          <p:cNvSpPr txBox="1"/>
          <p:nvPr/>
        </p:nvSpPr>
        <p:spPr>
          <a:xfrm>
            <a:off x="867508" y="7503160"/>
            <a:ext cx="14220092" cy="4524315"/>
          </a:xfrm>
          <a:prstGeom prst="rect">
            <a:avLst/>
          </a:prstGeom>
          <a:noFill/>
          <a:ln>
            <a:solidFill>
              <a:schemeClr val="tx1"/>
            </a:solidFill>
          </a:ln>
        </p:spPr>
        <p:txBody>
          <a:bodyPr wrap="square" rtlCol="0">
            <a:spAutoFit/>
          </a:bodyPr>
          <a:lstStyle/>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Likhu Khola 2 Hydroelectric Project is a Run-of-River (RoR) type project </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project is located in Gumdel and Bhakanje VDCs of Ramechhap district and Solukhumbu district.</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project area is located within the latitude of 27</a:t>
            </a:r>
            <a:r>
              <a:rPr lang="en-US" sz="3200" baseline="30000" dirty="0">
                <a:latin typeface="Times New Roman" panose="02020603050405020304" pitchFamily="18" charset="0"/>
                <a:cs typeface="Times New Roman" panose="02020603050405020304" pitchFamily="18" charset="0"/>
              </a:rPr>
              <a:t>o </a:t>
            </a:r>
            <a:r>
              <a:rPr lang="en-US" sz="3200" dirty="0">
                <a:latin typeface="Times New Roman" panose="02020603050405020304" pitchFamily="18" charset="0"/>
                <a:cs typeface="Times New Roman" panose="02020603050405020304" pitchFamily="18" charset="0"/>
              </a:rPr>
              <a:t>34' 03" N and 27</a:t>
            </a:r>
            <a:r>
              <a:rPr lang="en-US" sz="3200" baseline="30000" dirty="0">
                <a:latin typeface="Times New Roman" panose="02020603050405020304" pitchFamily="18" charset="0"/>
                <a:cs typeface="Times New Roman" panose="02020603050405020304" pitchFamily="18" charset="0"/>
              </a:rPr>
              <a:t>o </a:t>
            </a:r>
            <a:r>
              <a:rPr lang="en-US" sz="3200" dirty="0">
                <a:latin typeface="Times New Roman" panose="02020603050405020304" pitchFamily="18" charset="0"/>
                <a:cs typeface="Times New Roman" panose="02020603050405020304" pitchFamily="18" charset="0"/>
              </a:rPr>
              <a:t>36' 26" N and Longitude of 86</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22' 43" E and 86</a:t>
            </a:r>
            <a:r>
              <a:rPr lang="en-US" sz="3200" baseline="30000" dirty="0">
                <a:latin typeface="Times New Roman" panose="02020603050405020304" pitchFamily="18" charset="0"/>
                <a:cs typeface="Times New Roman" panose="02020603050405020304" pitchFamily="18" charset="0"/>
              </a:rPr>
              <a:t>o</a:t>
            </a:r>
            <a:r>
              <a:rPr lang="en-US" sz="3200" dirty="0">
                <a:latin typeface="Times New Roman" panose="02020603050405020304" pitchFamily="18" charset="0"/>
                <a:cs typeface="Times New Roman" panose="02020603050405020304" pitchFamily="18" charset="0"/>
              </a:rPr>
              <a:t> 26' 00" E.</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project uses the water from Likhu-1 </a:t>
            </a:r>
            <a:r>
              <a:rPr lang="en-US" sz="3200" dirty="0" err="1">
                <a:latin typeface="Times New Roman" panose="02020603050405020304" pitchFamily="18" charset="0"/>
                <a:cs typeface="Times New Roman" panose="02020603050405020304" pitchFamily="18" charset="0"/>
              </a:rPr>
              <a:t>trailrace</a:t>
            </a:r>
            <a:r>
              <a:rPr lang="en-US" sz="3200" dirty="0">
                <a:latin typeface="Times New Roman" panose="02020603050405020304" pitchFamily="18" charset="0"/>
                <a:cs typeface="Times New Roman" panose="02020603050405020304" pitchFamily="18" charset="0"/>
              </a:rPr>
              <a:t> discharge, Marbu Khola, Chari Khola &amp; Likhu Khola. </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Project Cost (in NRs) is 5375.75 Millions</a:t>
            </a:r>
          </a:p>
          <a:p>
            <a:pPr marL="857250" indent="-8572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65308652"/>
              </p:ext>
            </p:extLst>
          </p:nvPr>
        </p:nvGraphicFramePr>
        <p:xfrm>
          <a:off x="883920" y="13033269"/>
          <a:ext cx="14203680" cy="12070080"/>
        </p:xfrm>
        <a:graphic>
          <a:graphicData uri="http://schemas.openxmlformats.org/drawingml/2006/table">
            <a:tbl>
              <a:tblPr firstRow="1" bandRow="1">
                <a:tableStyleId>{5C22544A-7EE6-4342-B048-85BDC9FD1C3A}</a:tableStyleId>
              </a:tblPr>
              <a:tblGrid>
                <a:gridCol w="7865780">
                  <a:extLst>
                    <a:ext uri="{9D8B030D-6E8A-4147-A177-3AD203B41FA5}">
                      <a16:colId xmlns:a16="http://schemas.microsoft.com/office/drawing/2014/main" val="2739509801"/>
                    </a:ext>
                  </a:extLst>
                </a:gridCol>
                <a:gridCol w="6337900">
                  <a:extLst>
                    <a:ext uri="{9D8B030D-6E8A-4147-A177-3AD203B41FA5}">
                      <a16:colId xmlns:a16="http://schemas.microsoft.com/office/drawing/2014/main" val="1596062551"/>
                    </a:ext>
                  </a:extLst>
                </a:gridCol>
              </a:tblGrid>
              <a:tr h="370840">
                <a:tc>
                  <a:txBody>
                    <a:bodyPr/>
                    <a:lstStyle/>
                    <a:p>
                      <a:r>
                        <a:rPr lang="en-US" sz="3200" b="0" dirty="0">
                          <a:solidFill>
                            <a:schemeClr val="tx1"/>
                          </a:solidFill>
                          <a:latin typeface="Times New Roman" panose="02020603050405020304" pitchFamily="18" charset="0"/>
                          <a:cs typeface="Times New Roman" panose="02020603050405020304" pitchFamily="18" charset="0"/>
                        </a:rPr>
                        <a:t> Design Discharge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en-US" sz="3200" b="0" dirty="0">
                          <a:solidFill>
                            <a:schemeClr val="tx1"/>
                          </a:solidFill>
                          <a:latin typeface="Times New Roman" panose="02020603050405020304" pitchFamily="18" charset="0"/>
                          <a:cs typeface="Times New Roman" panose="02020603050405020304" pitchFamily="18" charset="0"/>
                        </a:rPr>
                        <a:t> 26.4 m</a:t>
                      </a:r>
                      <a:r>
                        <a:rPr lang="en-US" sz="3200" b="0" baseline="30000" dirty="0">
                          <a:solidFill>
                            <a:schemeClr val="tx1"/>
                          </a:solidFill>
                          <a:latin typeface="Times New Roman" panose="02020603050405020304" pitchFamily="18" charset="0"/>
                          <a:cs typeface="Times New Roman" panose="02020603050405020304" pitchFamily="18" charset="0"/>
                        </a:rPr>
                        <a:t>3</a:t>
                      </a:r>
                      <a:r>
                        <a:rPr lang="en-US" sz="3200" b="0" dirty="0">
                          <a:solidFill>
                            <a:schemeClr val="tx1"/>
                          </a:solidFill>
                          <a:latin typeface="Times New Roman" panose="02020603050405020304" pitchFamily="18" charset="0"/>
                          <a:cs typeface="Times New Roman" panose="02020603050405020304" pitchFamily="18" charset="0"/>
                        </a:rPr>
                        <a: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158703609"/>
                  </a:ext>
                </a:extLst>
              </a:tr>
              <a:tr h="370840">
                <a:tc>
                  <a:txBody>
                    <a:bodyPr/>
                    <a:lstStyle/>
                    <a:p>
                      <a:r>
                        <a:rPr lang="en-US" sz="3200" dirty="0">
                          <a:latin typeface="Times New Roman" panose="02020603050405020304" pitchFamily="18" charset="0"/>
                          <a:cs typeface="Times New Roman" panose="02020603050405020304" pitchFamily="18" charset="0"/>
                        </a:rPr>
                        <a:t>Design Flood at diversion</a:t>
                      </a:r>
                      <a:r>
                        <a:rPr lang="en-US" sz="3200" baseline="0" dirty="0">
                          <a:latin typeface="Times New Roman" panose="02020603050405020304" pitchFamily="18" charset="0"/>
                          <a:cs typeface="Times New Roman" panose="02020603050405020304" pitchFamily="18" charset="0"/>
                        </a:rPr>
                        <a:t> site (100 Years RP)</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479 </a:t>
                      </a:r>
                      <a:r>
                        <a:rPr lang="en-US" sz="3200" b="0" dirty="0">
                          <a:solidFill>
                            <a:schemeClr val="tx1"/>
                          </a:solidFill>
                          <a:latin typeface="Times New Roman" panose="02020603050405020304" pitchFamily="18" charset="0"/>
                          <a:cs typeface="Times New Roman" panose="02020603050405020304" pitchFamily="18" charset="0"/>
                        </a:rPr>
                        <a:t>m</a:t>
                      </a:r>
                      <a:r>
                        <a:rPr lang="en-US" sz="3200" b="0" baseline="30000" dirty="0">
                          <a:solidFill>
                            <a:schemeClr val="tx1"/>
                          </a:solidFill>
                          <a:latin typeface="Times New Roman" panose="02020603050405020304" pitchFamily="18" charset="0"/>
                          <a:cs typeface="Times New Roman" panose="02020603050405020304" pitchFamily="18" charset="0"/>
                        </a:rPr>
                        <a:t>3</a:t>
                      </a:r>
                      <a:r>
                        <a:rPr lang="en-US" sz="3200" b="0" dirty="0">
                          <a:solidFill>
                            <a:schemeClr val="tx1"/>
                          </a:solidFill>
                          <a:latin typeface="Times New Roman" panose="02020603050405020304" pitchFamily="18" charset="0"/>
                          <a:cs typeface="Times New Roman" panose="02020603050405020304" pitchFamily="18" charset="0"/>
                        </a:rPr>
                        <a:t>/s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678651"/>
                  </a:ext>
                </a:extLst>
              </a:tr>
              <a:tr h="370840">
                <a:tc>
                  <a:txBody>
                    <a:bodyPr/>
                    <a:lstStyle/>
                    <a:p>
                      <a:r>
                        <a:rPr lang="en-US" sz="3200" dirty="0">
                          <a:latin typeface="Times New Roman" panose="02020603050405020304" pitchFamily="18" charset="0"/>
                          <a:cs typeface="Times New Roman" panose="02020603050405020304" pitchFamily="18" charset="0"/>
                        </a:rPr>
                        <a:t>Gross Head</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229.53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3203455"/>
                  </a:ext>
                </a:extLst>
              </a:tr>
              <a:tr h="370840">
                <a:tc>
                  <a:txBody>
                    <a:bodyPr/>
                    <a:lstStyle/>
                    <a:p>
                      <a:r>
                        <a:rPr lang="en-US" sz="3200" dirty="0">
                          <a:latin typeface="Times New Roman" panose="02020603050405020304" pitchFamily="18" charset="0"/>
                          <a:cs typeface="Times New Roman" panose="02020603050405020304" pitchFamily="18" charset="0"/>
                        </a:rPr>
                        <a:t>Catchment</a:t>
                      </a:r>
                      <a:r>
                        <a:rPr lang="en-US" sz="3200" baseline="0" dirty="0">
                          <a:latin typeface="Times New Roman" panose="02020603050405020304" pitchFamily="18" charset="0"/>
                          <a:cs typeface="Times New Roman" panose="02020603050405020304" pitchFamily="18" charset="0"/>
                        </a:rPr>
                        <a:t> Area</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346 km</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5712450"/>
                  </a:ext>
                </a:extLst>
              </a:tr>
              <a:tr h="370840">
                <a:tc>
                  <a:txBody>
                    <a:bodyPr/>
                    <a:lstStyle/>
                    <a:p>
                      <a:r>
                        <a:rPr lang="en-US" sz="3200" dirty="0">
                          <a:latin typeface="Times New Roman" panose="02020603050405020304" pitchFamily="18" charset="0"/>
                          <a:cs typeface="Times New Roman" panose="02020603050405020304" pitchFamily="18" charset="0"/>
                        </a:rPr>
                        <a:t>Width of diversion</a:t>
                      </a:r>
                      <a:r>
                        <a:rPr lang="en-US" sz="3200" baseline="0" dirty="0">
                          <a:latin typeface="Times New Roman" panose="02020603050405020304" pitchFamily="18" charset="0"/>
                          <a:cs typeface="Times New Roman" panose="02020603050405020304" pitchFamily="18" charset="0"/>
                        </a:rPr>
                        <a:t> structure at Likhu Khola</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a:t>
                      </a:r>
                      <a:r>
                        <a:rPr lang="en-US" sz="3200" baseline="0" dirty="0">
                          <a:latin typeface="Times New Roman" panose="02020603050405020304" pitchFamily="18" charset="0"/>
                          <a:cs typeface="Times New Roman" panose="02020603050405020304" pitchFamily="18" charset="0"/>
                        </a:rPr>
                        <a:t>56.0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8384187"/>
                  </a:ext>
                </a:extLst>
              </a:tr>
              <a:tr h="370840">
                <a:tc>
                  <a:txBody>
                    <a:bodyPr/>
                    <a:lstStyle/>
                    <a:p>
                      <a:r>
                        <a:rPr lang="en-US" sz="3200" dirty="0">
                          <a:latin typeface="Times New Roman" panose="02020603050405020304" pitchFamily="18" charset="0"/>
                          <a:cs typeface="Times New Roman" panose="02020603050405020304" pitchFamily="18" charset="0"/>
                        </a:rPr>
                        <a:t>Highest Flood Level (HFL)</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a:t>
                      </a:r>
                      <a:r>
                        <a:rPr lang="en-US" sz="3200" baseline="0" dirty="0">
                          <a:latin typeface="Times New Roman" panose="02020603050405020304" pitchFamily="18" charset="0"/>
                          <a:cs typeface="Times New Roman" panose="02020603050405020304" pitchFamily="18" charset="0"/>
                        </a:rPr>
                        <a:t>El. 1728.0</a:t>
                      </a:r>
                      <a:r>
                        <a:rPr lang="en-US" sz="3200" dirty="0">
                          <a:latin typeface="Times New Roman" panose="02020603050405020304" pitchFamily="18" charset="0"/>
                          <a:cs typeface="Times New Roman" panose="02020603050405020304" pitchFamily="18" charset="0"/>
                        </a:rPr>
                        <a:t> m amsl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0611481"/>
                  </a:ext>
                </a:extLst>
              </a:tr>
              <a:tr h="370840">
                <a:tc>
                  <a:txBody>
                    <a:bodyPr/>
                    <a:lstStyle/>
                    <a:p>
                      <a:r>
                        <a:rPr lang="en-US" sz="3200" dirty="0">
                          <a:latin typeface="Times New Roman" panose="02020603050405020304" pitchFamily="18" charset="0"/>
                          <a:cs typeface="Times New Roman" panose="02020603050405020304" pitchFamily="18" charset="0"/>
                        </a:rPr>
                        <a:t>Full Supply Level (FSL)</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El. 1724.5 m amsl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92897"/>
                  </a:ext>
                </a:extLst>
              </a:tr>
              <a:tr h="370840">
                <a:tc>
                  <a:txBody>
                    <a:bodyPr/>
                    <a:lstStyle/>
                    <a:p>
                      <a:r>
                        <a:rPr lang="en-US" sz="3200" dirty="0">
                          <a:latin typeface="Times New Roman" panose="02020603050405020304" pitchFamily="18" charset="0"/>
                          <a:cs typeface="Times New Roman" panose="02020603050405020304" pitchFamily="18" charset="0"/>
                        </a:rPr>
                        <a:t>Length &amp;</a:t>
                      </a:r>
                      <a:r>
                        <a:rPr lang="en-US" sz="3200" baseline="0" dirty="0">
                          <a:latin typeface="Times New Roman" panose="02020603050405020304" pitchFamily="18" charset="0"/>
                          <a:cs typeface="Times New Roman" panose="02020603050405020304" pitchFamily="18" charset="0"/>
                        </a:rPr>
                        <a:t> Width</a:t>
                      </a:r>
                      <a:r>
                        <a:rPr lang="en-US" sz="3200" dirty="0">
                          <a:latin typeface="Times New Roman" panose="02020603050405020304" pitchFamily="18" charset="0"/>
                          <a:cs typeface="Times New Roman" panose="02020603050405020304" pitchFamily="18" charset="0"/>
                        </a:rPr>
                        <a:t> of trench</a:t>
                      </a:r>
                      <a:r>
                        <a:rPr lang="en-US" sz="3200" baseline="0" dirty="0">
                          <a:latin typeface="Times New Roman" panose="02020603050405020304" pitchFamily="18" charset="0"/>
                          <a:cs typeface="Times New Roman" panose="02020603050405020304" pitchFamily="18" charset="0"/>
                        </a:rPr>
                        <a:t> weir (Marbu Khola) </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27.7</a:t>
                      </a:r>
                      <a:r>
                        <a:rPr lang="en-US" sz="3200" baseline="0" dirty="0">
                          <a:latin typeface="Times New Roman" panose="02020603050405020304" pitchFamily="18" charset="0"/>
                          <a:cs typeface="Times New Roman" panose="02020603050405020304" pitchFamily="18" charset="0"/>
                        </a:rPr>
                        <a:t> m &amp; 20.0.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3804798"/>
                  </a:ext>
                </a:extLst>
              </a:tr>
              <a:tr h="370840">
                <a:tc>
                  <a:txBody>
                    <a:bodyPr/>
                    <a:lstStyle/>
                    <a:p>
                      <a:r>
                        <a:rPr lang="en-US" sz="3200" dirty="0">
                          <a:latin typeface="Times New Roman" panose="02020603050405020304" pitchFamily="18" charset="0"/>
                          <a:cs typeface="Times New Roman" panose="02020603050405020304" pitchFamily="18" charset="0"/>
                        </a:rPr>
                        <a:t>No.</a:t>
                      </a:r>
                      <a:r>
                        <a:rPr lang="en-US" sz="3200" baseline="0" dirty="0">
                          <a:latin typeface="Times New Roman" panose="02020603050405020304" pitchFamily="18" charset="0"/>
                          <a:cs typeface="Times New Roman" panose="02020603050405020304" pitchFamily="18" charset="0"/>
                        </a:rPr>
                        <a:t> of intake gates &amp; stop logs</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no.s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9595236"/>
                  </a:ext>
                </a:extLst>
              </a:tr>
              <a:tr h="370840">
                <a:tc>
                  <a:txBody>
                    <a:bodyPr/>
                    <a:lstStyle/>
                    <a:p>
                      <a:r>
                        <a:rPr lang="en-US" sz="3200" dirty="0">
                          <a:latin typeface="Times New Roman" panose="02020603050405020304" pitchFamily="18" charset="0"/>
                          <a:cs typeface="Times New Roman" panose="02020603050405020304" pitchFamily="18" charset="0"/>
                        </a:rPr>
                        <a:t>Type, Size</a:t>
                      </a:r>
                      <a:r>
                        <a:rPr lang="en-US" sz="3200" baseline="0" dirty="0">
                          <a:latin typeface="Times New Roman" panose="02020603050405020304" pitchFamily="18" charset="0"/>
                          <a:cs typeface="Times New Roman" panose="02020603050405020304" pitchFamily="18" charset="0"/>
                        </a:rPr>
                        <a:t> of intake gates &amp; stop logs (</a:t>
                      </a:r>
                      <a:r>
                        <a:rPr lang="en-US" sz="3200" baseline="0" dirty="0" err="1">
                          <a:latin typeface="Times New Roman" panose="02020603050405020304" pitchFamily="18" charset="0"/>
                          <a:cs typeface="Times New Roman" panose="02020603050405020304" pitchFamily="18" charset="0"/>
                        </a:rPr>
                        <a:t>BxH</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baseline="0" dirty="0">
                          <a:latin typeface="Times New Roman" panose="02020603050405020304" pitchFamily="18" charset="0"/>
                          <a:cs typeface="Times New Roman" panose="02020603050405020304" pitchFamily="18" charset="0"/>
                        </a:rPr>
                        <a:t> Side Intake, </a:t>
                      </a:r>
                      <a:r>
                        <a:rPr lang="en-US" sz="3200" dirty="0">
                          <a:latin typeface="Times New Roman" panose="02020603050405020304" pitchFamily="18" charset="0"/>
                          <a:cs typeface="Times New Roman" panose="02020603050405020304" pitchFamily="18" charset="0"/>
                        </a:rPr>
                        <a:t>3.2m</a:t>
                      </a:r>
                      <a:r>
                        <a:rPr lang="en-US" sz="3200" baseline="0" dirty="0">
                          <a:latin typeface="Times New Roman" panose="02020603050405020304" pitchFamily="18" charset="0"/>
                          <a:cs typeface="Times New Roman" panose="02020603050405020304" pitchFamily="18" charset="0"/>
                        </a:rPr>
                        <a:t> x 3.25m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4183642"/>
                  </a:ext>
                </a:extLst>
              </a:tr>
              <a:tr h="370840">
                <a:tc>
                  <a:txBody>
                    <a:bodyPr/>
                    <a:lstStyle/>
                    <a:p>
                      <a:r>
                        <a:rPr lang="en-US" sz="3200" dirty="0">
                          <a:latin typeface="Times New Roman" panose="02020603050405020304" pitchFamily="18" charset="0"/>
                          <a:cs typeface="Times New Roman" panose="02020603050405020304" pitchFamily="18" charset="0"/>
                        </a:rPr>
                        <a:t>No.</a:t>
                      </a:r>
                      <a:r>
                        <a:rPr lang="en-US" sz="3200" baseline="0" dirty="0">
                          <a:latin typeface="Times New Roman" panose="02020603050405020304" pitchFamily="18" charset="0"/>
                          <a:cs typeface="Times New Roman" panose="02020603050405020304" pitchFamily="18" charset="0"/>
                        </a:rPr>
                        <a:t> of </a:t>
                      </a:r>
                      <a:r>
                        <a:rPr lang="en-US" sz="3200" baseline="0" dirty="0" err="1">
                          <a:latin typeface="Times New Roman" panose="02020603050405020304" pitchFamily="18" charset="0"/>
                          <a:cs typeface="Times New Roman" panose="02020603050405020304" pitchFamily="18" charset="0"/>
                        </a:rPr>
                        <a:t>sulice</a:t>
                      </a:r>
                      <a:r>
                        <a:rPr lang="en-US" sz="3200" baseline="0" dirty="0">
                          <a:latin typeface="Times New Roman" panose="02020603050405020304" pitchFamily="18" charset="0"/>
                          <a:cs typeface="Times New Roman" panose="02020603050405020304" pitchFamily="18" charset="0"/>
                        </a:rPr>
                        <a:t> bays, Type &amp; Height of gate</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2, Radial Gates, 6 m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0292245"/>
                  </a:ext>
                </a:extLst>
              </a:tr>
              <a:tr h="370840">
                <a:tc>
                  <a:txBody>
                    <a:bodyPr/>
                    <a:lstStyle/>
                    <a:p>
                      <a:r>
                        <a:rPr lang="en-US" sz="3200" dirty="0">
                          <a:latin typeface="Times New Roman" panose="02020603050405020304" pitchFamily="18" charset="0"/>
                          <a:cs typeface="Times New Roman" panose="02020603050405020304" pitchFamily="18" charset="0"/>
                        </a:rPr>
                        <a:t>Settling basin type, No. of basins</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Hopper, 2 </a:t>
                      </a:r>
                      <a:r>
                        <a:rPr lang="en-US" sz="3200" dirty="0" err="1">
                          <a:latin typeface="Times New Roman" panose="02020603050405020304" pitchFamily="18" charset="0"/>
                          <a:cs typeface="Times New Roman" panose="02020603050405020304" pitchFamily="18" charset="0"/>
                        </a:rPr>
                        <a:t>no.s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663776"/>
                  </a:ext>
                </a:extLst>
              </a:tr>
              <a:tr h="370840">
                <a:tc>
                  <a:txBody>
                    <a:bodyPr/>
                    <a:lstStyle/>
                    <a:p>
                      <a:r>
                        <a:rPr lang="en-US" sz="3200" dirty="0">
                          <a:latin typeface="Times New Roman" panose="02020603050405020304" pitchFamily="18" charset="0"/>
                          <a:cs typeface="Times New Roman" panose="02020603050405020304" pitchFamily="18" charset="0"/>
                        </a:rPr>
                        <a:t>Settling</a:t>
                      </a:r>
                      <a:r>
                        <a:rPr lang="en-US" sz="3200" baseline="0" dirty="0">
                          <a:latin typeface="Times New Roman" panose="02020603050405020304" pitchFamily="18" charset="0"/>
                          <a:cs typeface="Times New Roman" panose="02020603050405020304" pitchFamily="18" charset="0"/>
                        </a:rPr>
                        <a:t> basin dimension (</a:t>
                      </a:r>
                      <a:r>
                        <a:rPr lang="en-US" sz="3200" baseline="0" dirty="0" err="1">
                          <a:latin typeface="Times New Roman" panose="02020603050405020304" pitchFamily="18" charset="0"/>
                          <a:cs typeface="Times New Roman" panose="02020603050405020304" pitchFamily="18" charset="0"/>
                        </a:rPr>
                        <a:t>LxBxH</a:t>
                      </a:r>
                      <a:r>
                        <a:rPr lang="en-US" sz="3200" baseline="0" dirty="0">
                          <a:latin typeface="Times New Roman" panose="02020603050405020304" pitchFamily="18" charset="0"/>
                          <a:cs typeface="Times New Roman" panose="02020603050405020304" pitchFamily="18" charset="0"/>
                        </a:rPr>
                        <a:t>, m)</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63.5x18.5x12.75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7696672"/>
                  </a:ext>
                </a:extLst>
              </a:tr>
              <a:tr h="370840">
                <a:tc>
                  <a:txBody>
                    <a:bodyPr/>
                    <a:lstStyle/>
                    <a:p>
                      <a:r>
                        <a:rPr lang="en-US" sz="3200" dirty="0">
                          <a:latin typeface="Times New Roman" panose="02020603050405020304" pitchFamily="18" charset="0"/>
                          <a:cs typeface="Times New Roman" panose="02020603050405020304" pitchFamily="18" charset="0"/>
                        </a:rPr>
                        <a:t>Headrace tunnel</a:t>
                      </a:r>
                      <a:r>
                        <a:rPr lang="en-US" sz="3200" baseline="0" dirty="0">
                          <a:latin typeface="Times New Roman" panose="02020603050405020304" pitchFamily="18" charset="0"/>
                          <a:cs typeface="Times New Roman" panose="02020603050405020304" pitchFamily="18" charset="0"/>
                        </a:rPr>
                        <a:t> shape, Diameter, Total length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D-Shaped, 3.6m /4.2</a:t>
                      </a:r>
                      <a:r>
                        <a:rPr lang="en-US" sz="3200" baseline="0" dirty="0">
                          <a:latin typeface="Times New Roman" panose="02020603050405020304" pitchFamily="18" charset="0"/>
                          <a:cs typeface="Times New Roman" panose="02020603050405020304" pitchFamily="18" charset="0"/>
                        </a:rPr>
                        <a:t> m, 6465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7325596"/>
                  </a:ext>
                </a:extLst>
              </a:tr>
              <a:tr h="370840">
                <a:tc>
                  <a:txBody>
                    <a:bodyPr/>
                    <a:lstStyle/>
                    <a:p>
                      <a:r>
                        <a:rPr lang="en-US" sz="3200" dirty="0">
                          <a:latin typeface="Times New Roman" panose="02020603050405020304" pitchFamily="18" charset="0"/>
                          <a:cs typeface="Times New Roman" panose="02020603050405020304" pitchFamily="18" charset="0"/>
                        </a:rPr>
                        <a:t>No.</a:t>
                      </a:r>
                      <a:r>
                        <a:rPr lang="en-US" sz="3200" baseline="0" dirty="0">
                          <a:latin typeface="Times New Roman" panose="02020603050405020304" pitchFamily="18" charset="0"/>
                          <a:cs typeface="Times New Roman" panose="02020603050405020304" pitchFamily="18" charset="0"/>
                        </a:rPr>
                        <a:t> of Adit Tunnel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no.s</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1400150"/>
                  </a:ext>
                </a:extLst>
              </a:tr>
              <a:tr h="370840">
                <a:tc>
                  <a:txBody>
                    <a:bodyPr/>
                    <a:lstStyle/>
                    <a:p>
                      <a:r>
                        <a:rPr lang="en-US" sz="3200" dirty="0">
                          <a:latin typeface="Times New Roman" panose="02020603050405020304" pitchFamily="18" charset="0"/>
                          <a:cs typeface="Times New Roman" panose="02020603050405020304" pitchFamily="18" charset="0"/>
                        </a:rPr>
                        <a:t>Surge shaft,</a:t>
                      </a:r>
                      <a:r>
                        <a:rPr lang="en-US" sz="3200" baseline="0" dirty="0">
                          <a:latin typeface="Times New Roman" panose="02020603050405020304" pitchFamily="18" charset="0"/>
                          <a:cs typeface="Times New Roman" panose="02020603050405020304" pitchFamily="18" charset="0"/>
                        </a:rPr>
                        <a:t> Total Length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Inclined &amp; Vertical, 190.759 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5042207"/>
                  </a:ext>
                </a:extLst>
              </a:tr>
              <a:tr h="370840">
                <a:tc>
                  <a:txBody>
                    <a:bodyPr/>
                    <a:lstStyle/>
                    <a:p>
                      <a:r>
                        <a:rPr lang="en-US" sz="3200" dirty="0">
                          <a:latin typeface="Times New Roman" panose="02020603050405020304" pitchFamily="18" charset="0"/>
                          <a:cs typeface="Times New Roman" panose="02020603050405020304" pitchFamily="18" charset="0"/>
                        </a:rPr>
                        <a:t>Valve</a:t>
                      </a:r>
                      <a:r>
                        <a:rPr lang="en-US" sz="3200" baseline="0" dirty="0">
                          <a:latin typeface="Times New Roman" panose="02020603050405020304" pitchFamily="18" charset="0"/>
                          <a:cs typeface="Times New Roman" panose="02020603050405020304" pitchFamily="18" charset="0"/>
                        </a:rPr>
                        <a:t> Chamber, Diameter</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Underground,</a:t>
                      </a:r>
                      <a:r>
                        <a:rPr lang="en-US" sz="3200" baseline="0" dirty="0">
                          <a:latin typeface="Times New Roman" panose="02020603050405020304" pitchFamily="18" charset="0"/>
                          <a:cs typeface="Times New Roman" panose="02020603050405020304" pitchFamily="18" charset="0"/>
                        </a:rPr>
                        <a:t> Butterfly valve, 2.5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2222975"/>
                  </a:ext>
                </a:extLst>
              </a:tr>
              <a:tr h="370840">
                <a:tc>
                  <a:txBody>
                    <a:bodyPr/>
                    <a:lstStyle/>
                    <a:p>
                      <a:r>
                        <a:rPr lang="en-US" sz="3200" dirty="0">
                          <a:latin typeface="Times New Roman" panose="02020603050405020304" pitchFamily="18" charset="0"/>
                          <a:cs typeface="Times New Roman" panose="02020603050405020304" pitchFamily="18" charset="0"/>
                        </a:rPr>
                        <a:t>Pressure Shaft,</a:t>
                      </a:r>
                      <a:r>
                        <a:rPr lang="en-US" sz="3200" baseline="0" dirty="0">
                          <a:latin typeface="Times New Roman" panose="02020603050405020304" pitchFamily="18" charset="0"/>
                          <a:cs typeface="Times New Roman" panose="02020603050405020304" pitchFamily="18" charset="0"/>
                        </a:rPr>
                        <a:t> Diameter, Total Length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Underground,</a:t>
                      </a:r>
                      <a:r>
                        <a:rPr lang="en-US" sz="3200" baseline="0" dirty="0">
                          <a:latin typeface="Times New Roman" panose="02020603050405020304" pitchFamily="18" charset="0"/>
                          <a:cs typeface="Times New Roman" panose="02020603050405020304" pitchFamily="18" charset="0"/>
                        </a:rPr>
                        <a:t> 2.5 m circular, 514 m</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104995"/>
                  </a:ext>
                </a:extLst>
              </a:tr>
              <a:tr h="370840">
                <a:tc>
                  <a:txBody>
                    <a:bodyPr/>
                    <a:lstStyle/>
                    <a:p>
                      <a:r>
                        <a:rPr lang="en-US" sz="3200" dirty="0">
                          <a:latin typeface="Times New Roman" panose="02020603050405020304" pitchFamily="18" charset="0"/>
                          <a:cs typeface="Times New Roman" panose="02020603050405020304" pitchFamily="18" charset="0"/>
                        </a:rPr>
                        <a:t>Powerhouse, Turbine Type, No. of Units</a:t>
                      </a:r>
                    </a:p>
                  </a:txBody>
                  <a:tcPr>
                    <a:lnL w="12700" cap="flat" cmpd="sng" algn="ctr">
                      <a:solidFill>
                        <a:schemeClr val="tx1"/>
                      </a:solidFill>
                      <a:prstDash val="solid"/>
                      <a:round/>
                      <a:headEnd type="none" w="med" len="med"/>
                      <a:tailEnd type="none" w="med" len="med"/>
                    </a:lnL>
                  </a:tcPr>
                </a:tc>
                <a:tc>
                  <a:txBody>
                    <a:bodyPr/>
                    <a:lstStyle/>
                    <a:p>
                      <a:r>
                        <a:rPr lang="en-US" sz="3200" dirty="0">
                          <a:latin typeface="Times New Roman" panose="02020603050405020304" pitchFamily="18" charset="0"/>
                          <a:cs typeface="Times New Roman" panose="02020603050405020304" pitchFamily="18" charset="0"/>
                        </a:rPr>
                        <a:t> Surface, Vertical Axis</a:t>
                      </a:r>
                      <a:r>
                        <a:rPr lang="en-US" sz="3200" baseline="0" dirty="0">
                          <a:latin typeface="Times New Roman" panose="02020603050405020304" pitchFamily="18" charset="0"/>
                          <a:cs typeface="Times New Roman" panose="02020603050405020304" pitchFamily="18" charset="0"/>
                        </a:rPr>
                        <a:t> Francis, 3</a:t>
                      </a:r>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9495470"/>
                  </a:ext>
                </a:extLst>
              </a:tr>
              <a:tr h="370840">
                <a:tc>
                  <a:txBody>
                    <a:bodyPr/>
                    <a:lstStyle/>
                    <a:p>
                      <a:r>
                        <a:rPr lang="en-US" sz="3200" baseline="0" dirty="0">
                          <a:latin typeface="Times New Roman" panose="02020603050405020304" pitchFamily="18" charset="0"/>
                          <a:cs typeface="Times New Roman" panose="02020603050405020304" pitchFamily="18" charset="0"/>
                        </a:rPr>
                        <a:t>Tail Race Channel, Length </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3200" baseline="0" dirty="0">
                          <a:latin typeface="Times New Roman" panose="02020603050405020304" pitchFamily="18" charset="0"/>
                          <a:cs typeface="Times New Roman" panose="02020603050405020304" pitchFamily="18" charset="0"/>
                        </a:rPr>
                        <a:t> RCC Box Culvert, 263 m</a:t>
                      </a:r>
                    </a:p>
                    <a:p>
                      <a:endParaRPr lang="en-US" sz="3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49294"/>
                  </a:ext>
                </a:extLst>
              </a:tr>
            </a:tbl>
          </a:graphicData>
        </a:graphic>
      </p:graphicFrame>
      <p:sp>
        <p:nvSpPr>
          <p:cNvPr id="20" name="TextBox 19"/>
          <p:cNvSpPr txBox="1"/>
          <p:nvPr/>
        </p:nvSpPr>
        <p:spPr>
          <a:xfrm>
            <a:off x="914400" y="30105096"/>
            <a:ext cx="14142720" cy="1569660"/>
          </a:xfrm>
          <a:prstGeom prst="rect">
            <a:avLst/>
          </a:prstGeom>
          <a:noFill/>
          <a:ln>
            <a:solidFill>
              <a:schemeClr val="tx1"/>
            </a:solidFill>
          </a:ln>
        </p:spPr>
        <p:txBody>
          <a:bodyPr wrap="square" rtlCol="0">
            <a:spAutoFit/>
          </a:bodyPr>
          <a:lstStyle/>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To be familiar with site work and inspection.</a:t>
            </a:r>
          </a:p>
          <a:p>
            <a:pPr marL="857250" indent="-8572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To be acquainted of engineering standards, principles and moral behavior.</a:t>
            </a:r>
          </a:p>
          <a:p>
            <a:pPr marL="857250" indent="-857250"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14400" y="32257221"/>
            <a:ext cx="14142720" cy="9448740"/>
          </a:xfrm>
          <a:prstGeom prst="rect">
            <a:avLst/>
          </a:prstGeom>
          <a:noFill/>
          <a:ln>
            <a:solidFill>
              <a:schemeClr val="tx1"/>
            </a:solidFill>
          </a:ln>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During our six weeks internship period, we performed both office work as well as field work at Likhu 2 Hydroelectric Project. The task performed are listed below:</a:t>
            </a:r>
          </a:p>
          <a:p>
            <a:pPr algn="just"/>
            <a:endParaRPr lang="en-US" sz="3200" dirty="0">
              <a:latin typeface="Times New Roman" panose="02020603050405020304" pitchFamily="18" charset="0"/>
              <a:cs typeface="Times New Roman" panose="02020603050405020304" pitchFamily="18" charset="0"/>
            </a:endParaRPr>
          </a:p>
          <a:p>
            <a:pPr marL="742950" indent="-742950" algn="just">
              <a:buAutoNum type="arabicPeriod"/>
            </a:pPr>
            <a:r>
              <a:rPr lang="en-US" sz="3200" b="1" dirty="0">
                <a:latin typeface="Times New Roman" panose="02020603050405020304" pitchFamily="18" charset="0"/>
                <a:cs typeface="Times New Roman" panose="02020603050405020304" pitchFamily="18" charset="0"/>
              </a:rPr>
              <a:t>Office Work: </a:t>
            </a:r>
          </a:p>
          <a:p>
            <a:pPr algn="just"/>
            <a:r>
              <a:rPr lang="en-US" sz="3200" dirty="0">
                <a:latin typeface="Times New Roman" panose="02020603050405020304" pitchFamily="18" charset="0"/>
                <a:cs typeface="Times New Roman" panose="02020603050405020304" pitchFamily="18" charset="0"/>
              </a:rPr>
              <a:t>Report and Presentation of Likhu 2 HEP along </a:t>
            </a:r>
            <a:r>
              <a:rPr lang="en-US" sz="3200">
                <a:latin typeface="Times New Roman" panose="02020603050405020304" pitchFamily="18" charset="0"/>
                <a:cs typeface="Times New Roman" panose="02020603050405020304" pitchFamily="18" charset="0"/>
              </a:rPr>
              <a:t>with AutoCAD </a:t>
            </a:r>
            <a:r>
              <a:rPr lang="en-US" sz="3200" dirty="0">
                <a:latin typeface="Times New Roman" panose="02020603050405020304" pitchFamily="18" charset="0"/>
                <a:cs typeface="Times New Roman" panose="02020603050405020304" pitchFamily="18" charset="0"/>
              </a:rPr>
              <a:t>drawings were studied which was provided by MV Dugar Group. We also learnt basic about Quantity survey and BBS of steel. </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a:p>
            <a:pPr marL="742950" indent="-742950" algn="just">
              <a:buAutoNum type="arabicPeriod" startAt="2"/>
            </a:pPr>
            <a:r>
              <a:rPr lang="en-US" sz="3200" b="1" dirty="0">
                <a:latin typeface="Times New Roman" panose="02020603050405020304" pitchFamily="18" charset="0"/>
                <a:cs typeface="Times New Roman" panose="02020603050405020304" pitchFamily="18" charset="0"/>
              </a:rPr>
              <a:t>Field Work:</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Visit &amp; Inspection of Gantry formation at Adit-2 &amp; RCC work at D/S transition</a:t>
            </a: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marL="857250" indent="-857250" algn="just">
              <a:buFont typeface="+mj-lt"/>
              <a:buAutoNum type="romanLcPeriod"/>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15331440" y="7484012"/>
            <a:ext cx="14020800" cy="23606462"/>
          </a:xfrm>
          <a:prstGeom prst="rect">
            <a:avLst/>
          </a:prstGeom>
          <a:noFill/>
          <a:ln>
            <a:solidFill>
              <a:schemeClr val="tx1"/>
            </a:solidFill>
          </a:ln>
        </p:spPr>
        <p:txBody>
          <a:bodyPr wrap="square" rtlCol="0">
            <a:spAutoFit/>
          </a:bodyPr>
          <a:lstStyle/>
          <a:p>
            <a:pPr marL="857250" indent="-857250" algn="just">
              <a:buAutoNum type="romanLcPeriod" startAt="2"/>
            </a:pPr>
            <a:r>
              <a:rPr lang="en-US" sz="3200" dirty="0" err="1">
                <a:latin typeface="Times New Roman" panose="02020603050405020304" pitchFamily="18" charset="0"/>
                <a:cs typeface="Times New Roman" panose="02020603050405020304" pitchFamily="18" charset="0"/>
              </a:rPr>
              <a:t>Obsevation</a:t>
            </a:r>
            <a:r>
              <a:rPr lang="en-US" sz="3200" dirty="0">
                <a:latin typeface="Times New Roman" panose="02020603050405020304" pitchFamily="18" charset="0"/>
                <a:cs typeface="Times New Roman" panose="02020603050405020304" pitchFamily="18" charset="0"/>
              </a:rPr>
              <a:t> of Seepage control work at Tailrace channel and Collection pool</a:t>
            </a:r>
            <a:r>
              <a:rPr lang="en-US" sz="4000"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marL="857250" indent="-857250" algn="just">
              <a:buAutoNum type="romanLcPeriod" startAt="3"/>
            </a:pPr>
            <a:r>
              <a:rPr lang="en-US" sz="3200" dirty="0">
                <a:latin typeface="Times New Roman" panose="02020603050405020304" pitchFamily="18" charset="0"/>
                <a:cs typeface="Times New Roman" panose="02020603050405020304" pitchFamily="18" charset="0"/>
              </a:rPr>
              <a:t>Visit to Crushing and Batching plant</a:t>
            </a:r>
          </a:p>
          <a:p>
            <a:pPr marL="857250" indent="-857250" algn="just">
              <a:buAutoNum type="romanLcPeriod" startAt="3"/>
            </a:pPr>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marL="857250" indent="-857250" algn="just">
              <a:buAutoNum type="romanLcPeriod" startAt="4"/>
            </a:pPr>
            <a:r>
              <a:rPr lang="en-US" sz="3200" dirty="0">
                <a:latin typeface="Times New Roman" panose="02020603050405020304" pitchFamily="18" charset="0"/>
                <a:cs typeface="Times New Roman" panose="02020603050405020304" pitchFamily="18" charset="0"/>
              </a:rPr>
              <a:t>Lab Tests were performed and results were </a:t>
            </a:r>
            <a:r>
              <a:rPr lang="en-US" sz="3200" dirty="0" err="1">
                <a:latin typeface="Times New Roman" panose="02020603050405020304" pitchFamily="18" charset="0"/>
                <a:cs typeface="Times New Roman" panose="02020603050405020304" pitchFamily="18" charset="0"/>
              </a:rPr>
              <a:t>analysed</a:t>
            </a:r>
            <a:r>
              <a:rPr lang="en-US" sz="3200" dirty="0">
                <a:latin typeface="Times New Roman" panose="02020603050405020304" pitchFamily="18" charset="0"/>
                <a:cs typeface="Times New Roman" panose="02020603050405020304" pitchFamily="18" charset="0"/>
              </a:rPr>
              <a:t>.</a:t>
            </a:r>
          </a:p>
          <a:p>
            <a:pPr marL="857250" indent="-857250" algn="just">
              <a:buAutoNum type="romanLcPeriod" startAt="4"/>
            </a:pPr>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v. Observation of the headworks component and Reinforcement at Switchyard</a:t>
            </a:r>
          </a:p>
          <a:p>
            <a:pPr algn="just"/>
            <a:endParaRPr lang="en-US" sz="32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2682" b="14377"/>
          <a:stretch/>
        </p:blipFill>
        <p:spPr>
          <a:xfrm>
            <a:off x="868681" y="25786080"/>
            <a:ext cx="6233160" cy="326136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0751" t="5091"/>
          <a:stretch/>
        </p:blipFill>
        <p:spPr>
          <a:xfrm>
            <a:off x="7101840" y="25847040"/>
            <a:ext cx="3870960" cy="3205960"/>
          </a:xfrm>
          <a:prstGeom prst="rect">
            <a:avLst/>
          </a:prstGeom>
        </p:spPr>
      </p:pic>
      <p:sp>
        <p:nvSpPr>
          <p:cNvPr id="24" name="TextBox 23"/>
          <p:cNvSpPr txBox="1"/>
          <p:nvPr/>
        </p:nvSpPr>
        <p:spPr>
          <a:xfrm>
            <a:off x="871297" y="24788609"/>
            <a:ext cx="14204580"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Study Area &amp; Catchment Area  </a:t>
            </a:r>
          </a:p>
        </p:txBody>
      </p:sp>
      <p:sp>
        <p:nvSpPr>
          <p:cNvPr id="10" name="TextBox 9"/>
          <p:cNvSpPr txBox="1"/>
          <p:nvPr/>
        </p:nvSpPr>
        <p:spPr>
          <a:xfrm>
            <a:off x="2499166" y="41095158"/>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 Gantry Installation </a:t>
            </a:r>
          </a:p>
        </p:txBody>
      </p:sp>
      <p:sp>
        <p:nvSpPr>
          <p:cNvPr id="26" name="TextBox 25"/>
          <p:cNvSpPr txBox="1"/>
          <p:nvPr/>
        </p:nvSpPr>
        <p:spPr>
          <a:xfrm>
            <a:off x="6201830" y="41095454"/>
            <a:ext cx="4458454"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Fig.2. Reinforcement work at d/s transition </a:t>
            </a:r>
          </a:p>
        </p:txBody>
      </p:sp>
      <p:sp>
        <p:nvSpPr>
          <p:cNvPr id="35" name="TextBox 34"/>
          <p:cNvSpPr txBox="1"/>
          <p:nvPr/>
        </p:nvSpPr>
        <p:spPr>
          <a:xfrm>
            <a:off x="17016281" y="13060446"/>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Fig.3.  Seepage control work in Tailrace Channel</a:t>
            </a:r>
          </a:p>
        </p:txBody>
      </p:sp>
      <p:sp>
        <p:nvSpPr>
          <p:cNvPr id="36" name="TextBox 35"/>
          <p:cNvSpPr txBox="1"/>
          <p:nvPr/>
        </p:nvSpPr>
        <p:spPr>
          <a:xfrm>
            <a:off x="23732431" y="13074514"/>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Fig.4.  Seepage control work in Collection Pool</a:t>
            </a:r>
          </a:p>
        </p:txBody>
      </p:sp>
      <p:sp>
        <p:nvSpPr>
          <p:cNvPr id="37" name="TextBox 36"/>
          <p:cNvSpPr txBox="1"/>
          <p:nvPr/>
        </p:nvSpPr>
        <p:spPr>
          <a:xfrm>
            <a:off x="24582021" y="18793030"/>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Fig.6. Batching Plant</a:t>
            </a:r>
          </a:p>
        </p:txBody>
      </p:sp>
      <p:sp>
        <p:nvSpPr>
          <p:cNvPr id="38" name="TextBox 37"/>
          <p:cNvSpPr txBox="1"/>
          <p:nvPr/>
        </p:nvSpPr>
        <p:spPr>
          <a:xfrm>
            <a:off x="17617672" y="18793030"/>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Fig.5. Crushing Plant </a:t>
            </a:r>
          </a:p>
        </p:txBody>
      </p:sp>
      <p:sp>
        <p:nvSpPr>
          <p:cNvPr id="39" name="TextBox 38"/>
          <p:cNvSpPr txBox="1"/>
          <p:nvPr/>
        </p:nvSpPr>
        <p:spPr>
          <a:xfrm>
            <a:off x="24492923" y="24797591"/>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Fig.8. Pan Type Concrete Mix </a:t>
            </a:r>
          </a:p>
        </p:txBody>
      </p:sp>
      <p:sp>
        <p:nvSpPr>
          <p:cNvPr id="40" name="TextBox 39"/>
          <p:cNvSpPr txBox="1"/>
          <p:nvPr/>
        </p:nvSpPr>
        <p:spPr>
          <a:xfrm>
            <a:off x="16943261" y="24797592"/>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Fig.7. Universal Testing Machine</a:t>
            </a:r>
          </a:p>
        </p:txBody>
      </p:sp>
      <p:sp>
        <p:nvSpPr>
          <p:cNvPr id="41" name="TextBox 40"/>
          <p:cNvSpPr txBox="1"/>
          <p:nvPr/>
        </p:nvSpPr>
        <p:spPr>
          <a:xfrm>
            <a:off x="16586880" y="30091731"/>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Fig.9. Headworks components of Likhu 2 HEP</a:t>
            </a:r>
          </a:p>
        </p:txBody>
      </p:sp>
      <p:sp>
        <p:nvSpPr>
          <p:cNvPr id="42" name="TextBox 41"/>
          <p:cNvSpPr txBox="1"/>
          <p:nvPr/>
        </p:nvSpPr>
        <p:spPr>
          <a:xfrm>
            <a:off x="23269034" y="30068285"/>
            <a:ext cx="6138672"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Fig.10.  Reinforcement in  switchyard foundation</a:t>
            </a:r>
          </a:p>
        </p:txBody>
      </p:sp>
      <p:sp>
        <p:nvSpPr>
          <p:cNvPr id="43" name="TextBox 42"/>
          <p:cNvSpPr txBox="1"/>
          <p:nvPr/>
        </p:nvSpPr>
        <p:spPr>
          <a:xfrm>
            <a:off x="15331440" y="31659344"/>
            <a:ext cx="14020800" cy="5016758"/>
          </a:xfrm>
          <a:prstGeom prst="rect">
            <a:avLst/>
          </a:prstGeom>
          <a:noFill/>
          <a:ln>
            <a:solidFill>
              <a:schemeClr val="tx1"/>
            </a:solidFill>
          </a:ln>
        </p:spPr>
        <p:txBody>
          <a:bodyPr wrap="square" rtlCol="0">
            <a:spAutoFit/>
          </a:bodyPr>
          <a:lstStyle/>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Coherent relationship between </a:t>
            </a:r>
            <a:r>
              <a:rPr lang="en-US" sz="3200" dirty="0" err="1">
                <a:latin typeface="Times New Roman" panose="02020603050405020304" pitchFamily="18" charset="0"/>
                <a:cs typeface="Times New Roman" panose="02020603050405020304" pitchFamily="18" charset="0"/>
              </a:rPr>
              <a:t>consulatant</a:t>
            </a:r>
            <a:r>
              <a:rPr lang="en-US" sz="3200" dirty="0">
                <a:latin typeface="Times New Roman" panose="02020603050405020304" pitchFamily="18" charset="0"/>
                <a:cs typeface="Times New Roman" panose="02020603050405020304" pitchFamily="18" charset="0"/>
              </a:rPr>
              <a:t>, Client &amp; Contractor for seamless flow of work at job site.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Achieved practical knowledge of the complete cycle of Drill and Blast method and equipment used in it.</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Gained </a:t>
            </a:r>
            <a:r>
              <a:rPr lang="en-US" sz="3200" dirty="0" err="1">
                <a:latin typeface="Times New Roman" panose="02020603050405020304" pitchFamily="18" charset="0"/>
                <a:cs typeface="Times New Roman" panose="02020603050405020304" pitchFamily="18" charset="0"/>
              </a:rPr>
              <a:t>knowledege</a:t>
            </a:r>
            <a:r>
              <a:rPr lang="en-US" sz="3200" dirty="0">
                <a:latin typeface="Times New Roman" panose="02020603050405020304" pitchFamily="18" charset="0"/>
                <a:cs typeface="Times New Roman" panose="02020603050405020304" pitchFamily="18" charset="0"/>
              </a:rPr>
              <a:t> about </a:t>
            </a:r>
            <a:r>
              <a:rPr lang="en-US" sz="3200" dirty="0" err="1">
                <a:latin typeface="Times New Roman" panose="02020603050405020304" pitchFamily="18" charset="0"/>
                <a:cs typeface="Times New Roman" panose="02020603050405020304" pitchFamily="18" charset="0"/>
              </a:rPr>
              <a:t>equipments</a:t>
            </a:r>
            <a:r>
              <a:rPr lang="en-US" sz="3200" dirty="0">
                <a:latin typeface="Times New Roman" panose="02020603050405020304" pitchFamily="18" charset="0"/>
                <a:cs typeface="Times New Roman" panose="02020603050405020304" pitchFamily="18" charset="0"/>
              </a:rPr>
              <a:t>, plants, technologies &amp; skilled manpower required for infrastructure construction.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Ability to think through and solve any problems encountered during construction in site.</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Developed managerial and engineering skills required in site as an engineer.</a:t>
            </a:r>
          </a:p>
          <a:p>
            <a:pPr algn="just"/>
            <a:endParaRPr lang="en-US" sz="32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5331440" y="37675209"/>
            <a:ext cx="14020800" cy="4031873"/>
          </a:xfrm>
          <a:prstGeom prst="rect">
            <a:avLst/>
          </a:prstGeom>
          <a:noFill/>
          <a:ln>
            <a:solidFill>
              <a:schemeClr val="tx1"/>
            </a:solidFill>
          </a:ln>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Our internship at Likhu HEP has been a valuable and enlightening experience. During our tenure, we had the opportunity to gain experience in various aspects of civil engineering, including design, construction, project management and deep understanding of the technical and practical aspects of civil engineering applied in the real world. We are grateful for the guidance and mentorship provided by our HOD, Coordinator and supervisors, who have helped us to develop our skills and knowledge in civil engineering. We have also learned the importance of teamwork, communication, and attention to detail, which are essential for success in this field.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800" y="25892760"/>
            <a:ext cx="4084320" cy="3139440"/>
          </a:xfrm>
          <a:prstGeom prst="rect">
            <a:avLst/>
          </a:prstGeom>
        </p:spPr>
      </p:pic>
      <p:pic>
        <p:nvPicPr>
          <p:cNvPr id="45" name="Picture 4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1906" y="37315006"/>
            <a:ext cx="4243755" cy="3715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45"/>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343963" y="37105323"/>
            <a:ext cx="3704495" cy="4146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46"/>
          <p:cNvPicPr/>
          <p:nvPr/>
        </p:nvPicPr>
        <p:blipFill rotWithShape="1">
          <a:blip r:embed="rId9" cstate="print">
            <a:extLst>
              <a:ext uri="{28A0092B-C50C-407E-A947-70E740481C1C}">
                <a14:useLocalDpi xmlns:a14="http://schemas.microsoft.com/office/drawing/2010/main" val="0"/>
              </a:ext>
            </a:extLst>
          </a:blip>
          <a:srcRect l="26048"/>
          <a:stretch/>
        </p:blipFill>
        <p:spPr bwMode="auto">
          <a:xfrm>
            <a:off x="16276208" y="8346831"/>
            <a:ext cx="6021084"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49" name="Picture 4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46590" y="8353265"/>
            <a:ext cx="6315625" cy="4589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Picture 49"/>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06800" y="14323951"/>
            <a:ext cx="6013938" cy="4268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Picture 50"/>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55200" y="14300504"/>
            <a:ext cx="6307015" cy="4315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 name="Picture 51"/>
          <p:cNvPicPr/>
          <p:nvPr/>
        </p:nvPicPr>
        <p:blipFill rotWithShape="1">
          <a:blip r:embed="rId13" cstate="print">
            <a:extLst>
              <a:ext uri="{28A0092B-C50C-407E-A947-70E740481C1C}">
                <a14:useLocalDpi xmlns:a14="http://schemas.microsoft.com/office/drawing/2010/main" val="0"/>
              </a:ext>
            </a:extLst>
          </a:blip>
          <a:srcRect b="27244"/>
          <a:stretch/>
        </p:blipFill>
        <p:spPr bwMode="auto">
          <a:xfrm rot="5400000">
            <a:off x="17186476" y="19460753"/>
            <a:ext cx="4266308" cy="6049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Picture 52"/>
          <p:cNvPicPr/>
          <p:nvPr/>
        </p:nvPicPr>
        <p:blipFill>
          <a:blip r:embed="rId14">
            <a:extLst>
              <a:ext uri="{28A0092B-C50C-407E-A947-70E740481C1C}">
                <a14:useLocalDpi xmlns:a14="http://schemas.microsoft.com/office/drawing/2010/main" val="0"/>
              </a:ext>
            </a:extLst>
          </a:blip>
          <a:srcRect/>
          <a:stretch>
            <a:fillRect/>
          </a:stretch>
        </p:blipFill>
        <p:spPr bwMode="auto">
          <a:xfrm>
            <a:off x="22585057" y="20346266"/>
            <a:ext cx="6206819" cy="4272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Picture 53" descr="C:\Users\ramk4\AppData\Local\Packages\5319275A.WhatsAppDesktop_cv1g1gvanyjgm\TempState\AEE92F16EFD522B9326C25CC3237AC15\WhatsApp Image 2023-01-20 at 01.08.41.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638434" y="26176691"/>
            <a:ext cx="608076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871297" y="12036247"/>
            <a:ext cx="1421630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Salient Features</a:t>
            </a:r>
          </a:p>
        </p:txBody>
      </p:sp>
      <p:sp>
        <p:nvSpPr>
          <p:cNvPr id="16" name="TextBox 15"/>
          <p:cNvSpPr txBox="1"/>
          <p:nvPr/>
        </p:nvSpPr>
        <p:spPr>
          <a:xfrm>
            <a:off x="901777" y="29086289"/>
            <a:ext cx="1415534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Objectives  </a:t>
            </a:r>
          </a:p>
        </p:txBody>
      </p:sp>
      <p:sp>
        <p:nvSpPr>
          <p:cNvPr id="18" name="TextBox 17"/>
          <p:cNvSpPr txBox="1"/>
          <p:nvPr/>
        </p:nvSpPr>
        <p:spPr>
          <a:xfrm>
            <a:off x="901777" y="31221066"/>
            <a:ext cx="14155343"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Tasks Performed  </a:t>
            </a:r>
          </a:p>
        </p:txBody>
      </p:sp>
      <p:sp>
        <p:nvSpPr>
          <p:cNvPr id="23" name="TextBox 22"/>
          <p:cNvSpPr txBox="1"/>
          <p:nvPr/>
        </p:nvSpPr>
        <p:spPr>
          <a:xfrm>
            <a:off x="15331440" y="30647805"/>
            <a:ext cx="14020800"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Analysis</a:t>
            </a:r>
          </a:p>
        </p:txBody>
      </p:sp>
      <p:sp>
        <p:nvSpPr>
          <p:cNvPr id="19" name="TextBox 18"/>
          <p:cNvSpPr txBox="1"/>
          <p:nvPr/>
        </p:nvSpPr>
        <p:spPr>
          <a:xfrm>
            <a:off x="15331440" y="36675813"/>
            <a:ext cx="14020800"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Conclusion</a:t>
            </a:r>
          </a:p>
        </p:txBody>
      </p:sp>
      <p:sp>
        <p:nvSpPr>
          <p:cNvPr id="8" name="TextBox 7"/>
          <p:cNvSpPr txBox="1"/>
          <p:nvPr/>
        </p:nvSpPr>
        <p:spPr>
          <a:xfrm>
            <a:off x="15331441" y="6456061"/>
            <a:ext cx="14023144" cy="1033484"/>
          </a:xfrm>
          <a:prstGeom prst="rect">
            <a:avLst/>
          </a:prstGeom>
          <a:solidFill>
            <a:schemeClr val="accent1">
              <a:lumMod val="60000"/>
              <a:lumOff val="40000"/>
            </a:schemeClr>
          </a:solidFill>
          <a:ln>
            <a:solidFill>
              <a:schemeClr val="tx1"/>
            </a:solidFill>
          </a:ln>
        </p:spPr>
        <p:txBody>
          <a:bodyPr wrap="square" rtlCol="0">
            <a:spAutoFit/>
            <a:scene3d>
              <a:camera prst="orthographicFront"/>
              <a:lightRig rig="threePt" dir="t"/>
            </a:scene3d>
            <a:sp3d extrusionH="57150">
              <a:bevelT w="38100" h="38100"/>
            </a:sp3d>
          </a:bodyPr>
          <a:lstStyle/>
          <a:p>
            <a:pPr algn="ctr"/>
            <a:r>
              <a:rPr lang="en-US" sz="6000" b="1" dirty="0">
                <a:latin typeface="Times New Roman" panose="02020603050405020304" pitchFamily="18" charset="0"/>
                <a:cs typeface="Times New Roman" panose="02020603050405020304" pitchFamily="18" charset="0"/>
              </a:rPr>
              <a:t>Tasks Performed  </a:t>
            </a:r>
          </a:p>
        </p:txBody>
      </p:sp>
      <p:pic>
        <p:nvPicPr>
          <p:cNvPr id="30" name="Picture 29"/>
          <p:cNvPicPr>
            <a:picLocks noChangeAspect="1"/>
          </p:cNvPicPr>
          <p:nvPr/>
        </p:nvPicPr>
        <p:blipFill rotWithShape="1">
          <a:blip r:embed="rId16" cstate="print">
            <a:extLst>
              <a:ext uri="{28A0092B-C50C-407E-A947-70E740481C1C}">
                <a14:useLocalDpi xmlns:a14="http://schemas.microsoft.com/office/drawing/2010/main" val="0"/>
              </a:ext>
            </a:extLst>
          </a:blip>
          <a:srcRect l="17483" r="21212" b="11293"/>
          <a:stretch/>
        </p:blipFill>
        <p:spPr>
          <a:xfrm>
            <a:off x="10382491" y="37326277"/>
            <a:ext cx="3896217" cy="3704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 name="TextBox 56"/>
          <p:cNvSpPr txBox="1"/>
          <p:nvPr/>
        </p:nvSpPr>
        <p:spPr>
          <a:xfrm>
            <a:off x="11111423" y="41090128"/>
            <a:ext cx="3009688"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Fig.3. Visit to Chari Adit </a:t>
            </a:r>
          </a:p>
        </p:txBody>
      </p:sp>
      <p:pic>
        <p:nvPicPr>
          <p:cNvPr id="56" name="Picture 55"/>
          <p:cNvPicPr>
            <a:picLocks noChangeAspect="1"/>
          </p:cNvPicPr>
          <p:nvPr/>
        </p:nvPicPr>
        <p:blipFill rotWithShape="1">
          <a:blip r:embed="rId17" cstate="print">
            <a:extLst>
              <a:ext uri="{28A0092B-C50C-407E-A947-70E740481C1C}">
                <a14:useLocalDpi xmlns:a14="http://schemas.microsoft.com/office/drawing/2010/main" val="0"/>
              </a:ext>
            </a:extLst>
          </a:blip>
          <a:srcRect l="20513" t="11939"/>
          <a:stretch/>
        </p:blipFill>
        <p:spPr>
          <a:xfrm>
            <a:off x="16130955" y="26190339"/>
            <a:ext cx="6142891" cy="3820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48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1668</Words>
  <Application>Microsoft Office PowerPoint</Application>
  <PresentationFormat>Custom</PresentationFormat>
  <Paragraphs>261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Ramkrishna Mahato</cp:lastModifiedBy>
  <cp:revision>249</cp:revision>
  <dcterms:created xsi:type="dcterms:W3CDTF">2018-01-11T03:13:32Z</dcterms:created>
  <dcterms:modified xsi:type="dcterms:W3CDTF">2024-01-07T07:58:25Z</dcterms:modified>
</cp:coreProperties>
</file>